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handoutMasterIdLst>
    <p:handoutMasterId r:id="rId41"/>
  </p:handoutMasterIdLst>
  <p:sldIdLst>
    <p:sldId id="256" r:id="rId2"/>
    <p:sldId id="316" r:id="rId3"/>
    <p:sldId id="258" r:id="rId4"/>
    <p:sldId id="259" r:id="rId5"/>
    <p:sldId id="260" r:id="rId6"/>
    <p:sldId id="261" r:id="rId7"/>
    <p:sldId id="262" r:id="rId8"/>
    <p:sldId id="318" r:id="rId9"/>
    <p:sldId id="263" r:id="rId10"/>
    <p:sldId id="319" r:id="rId11"/>
    <p:sldId id="320" r:id="rId12"/>
    <p:sldId id="265" r:id="rId13"/>
    <p:sldId id="267" r:id="rId14"/>
    <p:sldId id="321" r:id="rId15"/>
    <p:sldId id="266" r:id="rId16"/>
    <p:sldId id="317" r:id="rId17"/>
    <p:sldId id="264" r:id="rId18"/>
    <p:sldId id="268" r:id="rId19"/>
    <p:sldId id="269" r:id="rId20"/>
    <p:sldId id="270" r:id="rId21"/>
    <p:sldId id="271" r:id="rId22"/>
    <p:sldId id="272" r:id="rId23"/>
    <p:sldId id="273" r:id="rId24"/>
    <p:sldId id="330" r:id="rId25"/>
    <p:sldId id="326" r:id="rId26"/>
    <p:sldId id="329" r:id="rId27"/>
    <p:sldId id="331" r:id="rId28"/>
    <p:sldId id="274" r:id="rId29"/>
    <p:sldId id="275" r:id="rId30"/>
    <p:sldId id="276" r:id="rId31"/>
    <p:sldId id="322" r:id="rId32"/>
    <p:sldId id="279" r:id="rId33"/>
    <p:sldId id="324" r:id="rId34"/>
    <p:sldId id="325" r:id="rId35"/>
    <p:sldId id="323" r:id="rId36"/>
    <p:sldId id="277" r:id="rId37"/>
    <p:sldId id="327" r:id="rId38"/>
    <p:sldId id="328" r:id="rId39"/>
    <p:sldId id="278"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92" d="100"/>
          <a:sy n="92" d="100"/>
        </p:scale>
        <p:origin x="-20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3EA1471-858C-458E-99F6-F4D90E175880}" type="datetimeFigureOut">
              <a:rPr lang="en-US"/>
              <a:pPr>
                <a:defRPr/>
              </a:pPr>
              <a:t>3/24/2014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E67BED-C1CA-4043-9303-F215BF2DFFBC}" type="slidenum">
              <a:rPr lang="en-US"/>
              <a:pPr>
                <a:defRPr/>
              </a:pPr>
              <a:t>‹#›</a:t>
            </a:fld>
            <a:endParaRPr lang="en-US"/>
          </a:p>
        </p:txBody>
      </p:sp>
    </p:spTree>
    <p:extLst>
      <p:ext uri="{BB962C8B-B14F-4D97-AF65-F5344CB8AC3E}">
        <p14:creationId xmlns:p14="http://schemas.microsoft.com/office/powerpoint/2010/main" val="15806909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4424689-B550-4107-B04F-C2C04748B194}" type="slidenum">
              <a:rPr lang="en-US" altLang="en-US" smtClean="0"/>
              <a:pPr>
                <a:defRPr/>
              </a:pPr>
              <a:t>‹#›</a:t>
            </a:fld>
            <a:endParaRPr lang="en-US"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994E8D0-B31F-447B-AED3-982047ECAF95}"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E093D72-8C5E-4D07-959E-317717A8CF5F}"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33789A9-724C-4C59-9724-E6AD56C86FF1}"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8DD53C7-AD52-4459-81A1-E39F81B05F30}" type="slidenum">
              <a:rPr lang="en-US" altLang="en-US" smtClean="0"/>
              <a:pPr>
                <a:defRPr/>
              </a:pPr>
              <a:t>‹#›</a:t>
            </a:fld>
            <a:endParaRPr lang="en-US"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ABF3B59-FEE4-4887-BB63-D59D9A3AF6EA}"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943BF5C6-EF28-4001-B840-FC39939097D2}" type="slidenum">
              <a:rPr lang="en-US" altLang="en-US" smtClean="0"/>
              <a:pPr>
                <a:defRPr/>
              </a:pPr>
              <a:t>‹#›</a:t>
            </a:fld>
            <a:endParaRPr lang="en-US"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3B7ACB6A-1C05-4DEB-94AB-82611167AB23}"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1A0CE313-2805-4341-8506-B5F7EDC1B471}"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563A5EC-A050-4251-903E-DFC8B831D416}" type="slidenum">
              <a:rPr lang="en-US" altLang="en-US" smtClean="0"/>
              <a:pPr>
                <a:defRPr/>
              </a:pPr>
              <a:t>‹#›</a:t>
            </a:fld>
            <a:endParaRPr lang="en-US"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A67477A-2A2A-43CF-83EB-30997189DE14}"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6B974410-EEB2-4B9F-9726-E7146C8FC11D}"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l" eaLnBrk="1" hangingPunct="1"/>
            <a:r>
              <a:rPr lang="en-US" altLang="en-US" smtClean="0"/>
              <a:t>Theories of White-Collar Crime</a:t>
            </a:r>
          </a:p>
        </p:txBody>
      </p:sp>
      <p:sp>
        <p:nvSpPr>
          <p:cNvPr id="3075" name="Rectangle 3"/>
          <p:cNvSpPr>
            <a:spLocks noGrp="1" noChangeArrowheads="1"/>
          </p:cNvSpPr>
          <p:nvPr>
            <p:ph type="subTitle" idx="1"/>
          </p:nvPr>
        </p:nvSpPr>
        <p:spPr/>
        <p:txBody>
          <a:bodyPr/>
          <a:lstStyle/>
          <a:p>
            <a:pPr algn="ctr" eaLnBrk="1" hangingPunct="1"/>
            <a:endParaRPr lang="en-US" altLang="en-US" i="1" dirty="0" smtClean="0"/>
          </a:p>
        </p:txBody>
      </p:sp>
      <p:sp>
        <p:nvSpPr>
          <p:cNvPr id="3076" name="Rectangle 5"/>
          <p:cNvSpPr>
            <a:spLocks noChangeArrowheads="1"/>
          </p:cNvSpPr>
          <p:nvPr/>
        </p:nvSpPr>
        <p:spPr bwMode="auto">
          <a:xfrm>
            <a:off x="2514600" y="3810000"/>
            <a:ext cx="3048000" cy="2819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p>
          <a:p>
            <a:pPr algn="ctr" eaLnBrk="1" hangingPunct="1"/>
            <a:endParaRPr lang="en-US" altLang="en-US"/>
          </a:p>
        </p:txBody>
      </p:sp>
      <p:pic>
        <p:nvPicPr>
          <p:cNvPr id="3077" name="Picture 7" descr="MCj036388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3886200"/>
            <a:ext cx="2971800"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Sutherland: “White-Collar Criminality”</a:t>
            </a:r>
          </a:p>
        </p:txBody>
      </p:sp>
      <p:sp>
        <p:nvSpPr>
          <p:cNvPr id="12291" name="Rectangle 3"/>
          <p:cNvSpPr>
            <a:spLocks noGrp="1" noChangeArrowheads="1"/>
          </p:cNvSpPr>
          <p:nvPr>
            <p:ph idx="1"/>
          </p:nvPr>
        </p:nvSpPr>
        <p:spPr/>
        <p:txBody>
          <a:bodyPr/>
          <a:lstStyle/>
          <a:p>
            <a:pPr eaLnBrk="1" hangingPunct="1">
              <a:lnSpc>
                <a:spcPct val="90000"/>
              </a:lnSpc>
            </a:pPr>
            <a:r>
              <a:rPr lang="en-US" altLang="en-US" sz="2200" smtClean="0"/>
              <a:t>Sutherland addressed what should be considered white-collar crime</a:t>
            </a:r>
          </a:p>
          <a:p>
            <a:pPr eaLnBrk="1" hangingPunct="1">
              <a:lnSpc>
                <a:spcPct val="90000"/>
              </a:lnSpc>
            </a:pPr>
            <a:endParaRPr lang="en-US" altLang="en-US" sz="500" smtClean="0"/>
          </a:p>
          <a:p>
            <a:pPr lvl="1" eaLnBrk="1" hangingPunct="1">
              <a:lnSpc>
                <a:spcPct val="90000"/>
              </a:lnSpc>
            </a:pPr>
            <a:r>
              <a:rPr lang="en-US" altLang="en-US" sz="2100" smtClean="0"/>
              <a:t>Argued </a:t>
            </a:r>
            <a:r>
              <a:rPr lang="en-US" altLang="en-US" sz="2000" i="1" smtClean="0"/>
              <a:t>convictability </a:t>
            </a:r>
            <a:r>
              <a:rPr lang="en-US" altLang="en-US" sz="2000" smtClean="0"/>
              <a:t>should be central to the decision on what counts as white-collar crime</a:t>
            </a:r>
          </a:p>
          <a:p>
            <a:pPr lvl="3" eaLnBrk="1" hangingPunct="1">
              <a:lnSpc>
                <a:spcPct val="90000"/>
              </a:lnSpc>
            </a:pPr>
            <a:endParaRPr lang="en-US" altLang="en-US" sz="500" smtClean="0"/>
          </a:p>
          <a:p>
            <a:pPr lvl="2" eaLnBrk="1" hangingPunct="1">
              <a:lnSpc>
                <a:spcPct val="90000"/>
              </a:lnSpc>
            </a:pPr>
            <a:r>
              <a:rPr lang="en-US" altLang="en-US" sz="1900" smtClean="0"/>
              <a:t>Whether the white-collar offense could potentially be prosecuted under criminal law or would have been if pressure were not placed on the prosecuting agency </a:t>
            </a:r>
          </a:p>
          <a:p>
            <a:pPr lvl="2" eaLnBrk="1" hangingPunct="1">
              <a:lnSpc>
                <a:spcPct val="90000"/>
              </a:lnSpc>
            </a:pPr>
            <a:r>
              <a:rPr lang="en-US" altLang="en-US" sz="1900" smtClean="0"/>
              <a:t>Also recognized the impact of class bias in the courts</a:t>
            </a:r>
          </a:p>
          <a:p>
            <a:pPr lvl="1" eaLnBrk="1" hangingPunct="1">
              <a:lnSpc>
                <a:spcPct val="90000"/>
              </a:lnSpc>
            </a:pPr>
            <a:endParaRPr lang="en-US" altLang="en-US" sz="500" smtClean="0"/>
          </a:p>
          <a:p>
            <a:pPr lvl="1" eaLnBrk="1" hangingPunct="1">
              <a:lnSpc>
                <a:spcPct val="90000"/>
              </a:lnSpc>
            </a:pPr>
            <a:r>
              <a:rPr lang="en-US" altLang="en-US" sz="2000" smtClean="0"/>
              <a:t>Recognized other agencies besides the criminal court must be included (e.g., administrative boards, etc.)</a:t>
            </a:r>
          </a:p>
          <a:p>
            <a:pPr lvl="1" eaLnBrk="1" hangingPunct="1">
              <a:lnSpc>
                <a:spcPct val="90000"/>
              </a:lnSpc>
            </a:pPr>
            <a:endParaRPr lang="en-US" altLang="en-US" sz="500" smtClean="0"/>
          </a:p>
          <a:p>
            <a:pPr lvl="1" eaLnBrk="1" hangingPunct="1">
              <a:lnSpc>
                <a:spcPct val="90000"/>
              </a:lnSpc>
            </a:pPr>
            <a:r>
              <a:rPr lang="en-US" altLang="en-US" sz="2000" smtClean="0"/>
              <a:t>Contended people who are accessories to the crime must also be included when counting white-collar crime</a:t>
            </a:r>
          </a:p>
          <a:p>
            <a:pPr lvl="1" eaLnBrk="1" hangingPunct="1">
              <a:lnSpc>
                <a:spcPct val="90000"/>
              </a:lnSpc>
            </a:pPr>
            <a:endParaRPr lang="en-US" altLang="en-US" sz="2000" smtClean="0"/>
          </a:p>
          <a:p>
            <a:pPr lvl="1" eaLnBrk="1" hangingPunct="1">
              <a:lnSpc>
                <a:spcPct val="90000"/>
              </a:lnSpc>
            </a:pPr>
            <a:endParaRPr lang="en-US" altLang="en-US" sz="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Sutherland: “White-Collar Criminality”</a:t>
            </a:r>
          </a:p>
        </p:txBody>
      </p:sp>
      <p:sp>
        <p:nvSpPr>
          <p:cNvPr id="13315" name="Rectangle 3"/>
          <p:cNvSpPr>
            <a:spLocks noGrp="1" noChangeArrowheads="1"/>
          </p:cNvSpPr>
          <p:nvPr>
            <p:ph idx="1"/>
          </p:nvPr>
        </p:nvSpPr>
        <p:spPr/>
        <p:txBody>
          <a:bodyPr/>
          <a:lstStyle/>
          <a:p>
            <a:pPr eaLnBrk="1" hangingPunct="1">
              <a:lnSpc>
                <a:spcPct val="80000"/>
              </a:lnSpc>
            </a:pPr>
            <a:r>
              <a:rPr lang="en-US" altLang="en-US" sz="2300" smtClean="0"/>
              <a:t>Claimed crimes of the lower-class and white-collar crimes differ principally in the implementation of the criminal laws that apply to them</a:t>
            </a:r>
          </a:p>
          <a:p>
            <a:pPr lvl="1" eaLnBrk="1" hangingPunct="1">
              <a:lnSpc>
                <a:spcPct val="80000"/>
              </a:lnSpc>
            </a:pPr>
            <a:endParaRPr lang="en-US" altLang="en-US" sz="500" smtClean="0"/>
          </a:p>
          <a:p>
            <a:pPr lvl="1" eaLnBrk="1" hangingPunct="1">
              <a:lnSpc>
                <a:spcPct val="80000"/>
              </a:lnSpc>
            </a:pPr>
            <a:r>
              <a:rPr lang="en-US" altLang="en-US" sz="2000" smtClean="0"/>
              <a:t>Lower-class crime handled by the CJS with penal sanctions, while white-collar crimes often result in no official action or are dealt with as civil cases or by regulatory boards</a:t>
            </a:r>
          </a:p>
          <a:p>
            <a:pPr lvl="1" eaLnBrk="1" hangingPunct="1">
              <a:lnSpc>
                <a:spcPct val="80000"/>
              </a:lnSpc>
            </a:pPr>
            <a:endParaRPr lang="en-US" altLang="en-US" sz="500" smtClean="0"/>
          </a:p>
          <a:p>
            <a:pPr lvl="1" eaLnBrk="1" hangingPunct="1">
              <a:lnSpc>
                <a:spcPct val="80000"/>
              </a:lnSpc>
            </a:pPr>
            <a:r>
              <a:rPr lang="en-US" altLang="en-US" sz="2000" smtClean="0"/>
              <a:t>The difference in the implementation of the criminal law between lower-class crime and white-collar crime is due principally to the difference in the social positions of the two types of offenders</a:t>
            </a:r>
          </a:p>
          <a:p>
            <a:pPr lvl="2" eaLnBrk="1" hangingPunct="1">
              <a:lnSpc>
                <a:spcPct val="80000"/>
              </a:lnSpc>
            </a:pPr>
            <a:endParaRPr lang="en-US" altLang="en-US" sz="500" smtClean="0"/>
          </a:p>
          <a:p>
            <a:pPr lvl="2" eaLnBrk="1" hangingPunct="1">
              <a:lnSpc>
                <a:spcPct val="80000"/>
              </a:lnSpc>
            </a:pPr>
            <a:r>
              <a:rPr lang="en-US" altLang="en-US" sz="1900" smtClean="0"/>
              <a:t>Powerful, white-collar offenders are able to influence the law and often bypass it</a:t>
            </a:r>
          </a:p>
          <a:p>
            <a:pPr lvl="2" eaLnBrk="1" hangingPunct="1">
              <a:lnSpc>
                <a:spcPct val="80000"/>
              </a:lnSpc>
            </a:pPr>
            <a:endParaRPr lang="en-US" altLang="en-US" sz="500" smtClean="0"/>
          </a:p>
          <a:p>
            <a:pPr lvl="2" eaLnBrk="1" hangingPunct="1">
              <a:lnSpc>
                <a:spcPct val="80000"/>
              </a:lnSpc>
            </a:pPr>
            <a:r>
              <a:rPr lang="en-US" altLang="en-US" sz="1900" smtClean="0"/>
              <a:t>Also, white-collar victims are often unorganized, lack technical knowledge, and cannot protect themselves, thus allowing the white-collar offender to better defend himself/herself</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7543800" cy="1325563"/>
          </a:xfrm>
        </p:spPr>
        <p:txBody>
          <a:bodyPr>
            <a:normAutofit fontScale="90000"/>
          </a:bodyPr>
          <a:lstStyle/>
          <a:p>
            <a:pPr eaLnBrk="1" hangingPunct="1"/>
            <a:r>
              <a:rPr lang="en-US" altLang="en-US" sz="3200" smtClean="0"/>
              <a:t>Sutherland: “White-Collar Criminality” and The Importance of Studying White-Collar Crime</a:t>
            </a:r>
          </a:p>
        </p:txBody>
      </p:sp>
      <p:sp>
        <p:nvSpPr>
          <p:cNvPr id="14339" name="Rectangle 3"/>
          <p:cNvSpPr>
            <a:spLocks noGrp="1" noChangeArrowheads="1"/>
          </p:cNvSpPr>
          <p:nvPr>
            <p:ph idx="1"/>
          </p:nvPr>
        </p:nvSpPr>
        <p:spPr>
          <a:xfrm>
            <a:off x="457200" y="1719263"/>
            <a:ext cx="8229600" cy="4757737"/>
          </a:xfrm>
        </p:spPr>
        <p:txBody>
          <a:bodyPr/>
          <a:lstStyle/>
          <a:p>
            <a:pPr marL="571500" indent="-571500" eaLnBrk="1" hangingPunct="1">
              <a:lnSpc>
                <a:spcPct val="80000"/>
              </a:lnSpc>
            </a:pPr>
            <a:r>
              <a:rPr lang="en-US" altLang="en-US" sz="2100" smtClean="0"/>
              <a:t>In his 1940 piece, Sutherland identified why it was important to study white-collar crime</a:t>
            </a:r>
          </a:p>
          <a:p>
            <a:pPr marL="839788" lvl="1" indent="-495300" eaLnBrk="1" hangingPunct="1">
              <a:lnSpc>
                <a:spcPct val="80000"/>
              </a:lnSpc>
              <a:buFont typeface="Wingdings" pitchFamily="2" charset="2"/>
              <a:buAutoNum type="arabicPeriod"/>
            </a:pPr>
            <a:endParaRPr lang="en-US" altLang="en-US" sz="600" smtClean="0"/>
          </a:p>
          <a:p>
            <a:pPr marL="839788" lvl="1" indent="-495300" eaLnBrk="1" hangingPunct="1">
              <a:lnSpc>
                <a:spcPct val="80000"/>
              </a:lnSpc>
              <a:buFont typeface="Wingdings" pitchFamily="2" charset="2"/>
              <a:buAutoNum type="arabicPeriod"/>
            </a:pPr>
            <a:endParaRPr lang="en-US" altLang="en-US" sz="600" smtClean="0"/>
          </a:p>
          <a:p>
            <a:pPr marL="571500" indent="-571500" eaLnBrk="1" hangingPunct="1">
              <a:lnSpc>
                <a:spcPct val="80000"/>
              </a:lnSpc>
              <a:buFont typeface="Wingdings" pitchFamily="2" charset="2"/>
              <a:buAutoNum type="arabicPeriod"/>
            </a:pPr>
            <a:r>
              <a:rPr lang="en-US" altLang="en-US" sz="2100" smtClean="0"/>
              <a:t>The public’s ignorance about the costs of these white-collar  offenses</a:t>
            </a:r>
          </a:p>
          <a:p>
            <a:pPr marL="839788" lvl="1" indent="-495300" eaLnBrk="1" hangingPunct="1">
              <a:lnSpc>
                <a:spcPct val="80000"/>
              </a:lnSpc>
            </a:pPr>
            <a:endParaRPr lang="en-US" altLang="en-US" sz="600" smtClean="0"/>
          </a:p>
          <a:p>
            <a:pPr marL="839788" lvl="1" indent="-495300" eaLnBrk="1" hangingPunct="1">
              <a:lnSpc>
                <a:spcPct val="80000"/>
              </a:lnSpc>
            </a:pPr>
            <a:r>
              <a:rPr lang="en-US" altLang="en-US" sz="2000" smtClean="0"/>
              <a:t>A single scandal can costs millions with the financial cost of white-collar crime probably several times as great as the financial cost of all the crimes which are customarily regarded as the “crime problem”</a:t>
            </a:r>
          </a:p>
          <a:p>
            <a:pPr marL="839788" lvl="1" indent="-495300" eaLnBrk="1" hangingPunct="1">
              <a:lnSpc>
                <a:spcPct val="80000"/>
              </a:lnSpc>
              <a:buFont typeface="Wingdings" pitchFamily="2" charset="2"/>
              <a:buAutoNum type="arabicPeriod"/>
            </a:pPr>
            <a:endParaRPr lang="en-US" altLang="en-US" sz="600" smtClean="0"/>
          </a:p>
          <a:p>
            <a:pPr marL="839788" lvl="1" indent="-495300" eaLnBrk="1" hangingPunct="1">
              <a:lnSpc>
                <a:spcPct val="80000"/>
              </a:lnSpc>
              <a:buFont typeface="Wingdings" pitchFamily="2" charset="2"/>
              <a:buAutoNum type="arabicPeriod"/>
            </a:pPr>
            <a:endParaRPr lang="en-US" altLang="en-US" sz="600" smtClean="0"/>
          </a:p>
          <a:p>
            <a:pPr marL="571500" indent="-571500" eaLnBrk="1" hangingPunct="1">
              <a:lnSpc>
                <a:spcPct val="80000"/>
              </a:lnSpc>
              <a:buFont typeface="Wingdings" pitchFamily="2" charset="2"/>
              <a:buAutoNum type="arabicPeriod"/>
            </a:pPr>
            <a:r>
              <a:rPr lang="en-US" altLang="en-US" sz="2100" smtClean="0"/>
              <a:t>White-collar crime has “social costs”</a:t>
            </a:r>
          </a:p>
          <a:p>
            <a:pPr marL="839788" lvl="1" indent="-495300" eaLnBrk="1" hangingPunct="1">
              <a:lnSpc>
                <a:spcPct val="80000"/>
              </a:lnSpc>
            </a:pPr>
            <a:endParaRPr lang="en-US" altLang="en-US" sz="600" smtClean="0"/>
          </a:p>
          <a:p>
            <a:pPr marL="839788" lvl="1" indent="-495300" eaLnBrk="1" hangingPunct="1">
              <a:lnSpc>
                <a:spcPct val="80000"/>
              </a:lnSpc>
            </a:pPr>
            <a:r>
              <a:rPr lang="en-US" altLang="en-US" sz="2000" smtClean="0"/>
              <a:t>White-collar crime lowers morale and produces “social disorganization on a large scale”</a:t>
            </a:r>
          </a:p>
          <a:p>
            <a:pPr marL="1131888" lvl="2" indent="-438150" eaLnBrk="1" hangingPunct="1">
              <a:lnSpc>
                <a:spcPct val="80000"/>
              </a:lnSpc>
            </a:pPr>
            <a:endParaRPr lang="en-US" altLang="en-US" sz="600" smtClean="0"/>
          </a:p>
          <a:p>
            <a:pPr marL="1131888" lvl="2" indent="-438150" eaLnBrk="1" hangingPunct="1">
              <a:lnSpc>
                <a:spcPct val="80000"/>
              </a:lnSpc>
            </a:pPr>
            <a:r>
              <a:rPr lang="en-US" altLang="en-US" sz="1800" smtClean="0"/>
              <a:t>Creates distrust that damages social relations</a:t>
            </a:r>
          </a:p>
          <a:p>
            <a:pPr marL="1131888" lvl="2" indent="-438150" eaLnBrk="1" hangingPunct="1">
              <a:lnSpc>
                <a:spcPct val="80000"/>
              </a:lnSpc>
            </a:pPr>
            <a:endParaRPr lang="en-US" altLang="en-US" sz="600" smtClean="0"/>
          </a:p>
          <a:p>
            <a:pPr marL="1131888" lvl="2" indent="-438150" eaLnBrk="1" hangingPunct="1">
              <a:lnSpc>
                <a:spcPct val="80000"/>
              </a:lnSpc>
            </a:pPr>
            <a:r>
              <a:rPr lang="en-US" altLang="en-US" sz="1800" smtClean="0"/>
              <a:t>Lowers confidence in central institutions</a:t>
            </a:r>
          </a:p>
          <a:p>
            <a:pPr marL="839788" lvl="1" indent="-495300" eaLnBrk="1" hangingPunct="1">
              <a:lnSpc>
                <a:spcPct val="80000"/>
              </a:lnSpc>
              <a:buFont typeface="Wingdings" pitchFamily="2" charset="2"/>
              <a:buAutoNum type="arabicPeriod"/>
            </a:pPr>
            <a:endParaRPr lang="en-US" altLang="en-US" sz="600" smtClean="0"/>
          </a:p>
          <a:p>
            <a:pPr marL="839788" lvl="1" indent="-495300" eaLnBrk="1" hangingPunct="1">
              <a:lnSpc>
                <a:spcPct val="80000"/>
              </a:lnSpc>
              <a:buFont typeface="Wingdings" pitchFamily="2" charset="2"/>
              <a:buAutoNum type="arabicPeriod"/>
            </a:pPr>
            <a:endParaRPr lang="en-US" altLang="en-US" sz="600" smtClean="0"/>
          </a:p>
        </p:txBody>
      </p:sp>
      <p:pic>
        <p:nvPicPr>
          <p:cNvPr id="14340" name="Picture 9" descr="MCj0441326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114800"/>
            <a:ext cx="259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7543800" cy="1295400"/>
          </a:xfrm>
        </p:spPr>
        <p:txBody>
          <a:bodyPr>
            <a:normAutofit fontScale="90000"/>
          </a:bodyPr>
          <a:lstStyle/>
          <a:p>
            <a:pPr eaLnBrk="1" hangingPunct="1"/>
            <a:r>
              <a:rPr lang="en-US" altLang="en-US" sz="3500" smtClean="0"/>
              <a:t>Sutherland: “White-Collar Criminality”</a:t>
            </a:r>
            <a:r>
              <a:rPr lang="en-US" altLang="en-US" sz="3200" smtClean="0"/>
              <a:t> and The Importance of Studying White-Collar Crime</a:t>
            </a:r>
          </a:p>
        </p:txBody>
      </p:sp>
      <p:sp>
        <p:nvSpPr>
          <p:cNvPr id="15363" name="Rectangle 3"/>
          <p:cNvSpPr>
            <a:spLocks noGrp="1" noChangeArrowheads="1"/>
          </p:cNvSpPr>
          <p:nvPr>
            <p:ph idx="1"/>
          </p:nvPr>
        </p:nvSpPr>
        <p:spPr>
          <a:xfrm>
            <a:off x="457200" y="1719263"/>
            <a:ext cx="8229600" cy="5138737"/>
          </a:xfrm>
        </p:spPr>
        <p:txBody>
          <a:bodyPr/>
          <a:lstStyle/>
          <a:p>
            <a:pPr marL="571500" indent="-571500" eaLnBrk="1" hangingPunct="1">
              <a:buFont typeface="Wingdings" pitchFamily="2" charset="2"/>
              <a:buAutoNum type="arabicPeriod" startAt="3"/>
            </a:pPr>
            <a:r>
              <a:rPr lang="en-US" altLang="en-US" sz="2500" smtClean="0"/>
              <a:t>White-collar crime does take lives and hurts people</a:t>
            </a:r>
          </a:p>
          <a:p>
            <a:pPr marL="839788" lvl="1" indent="-495300" eaLnBrk="1" hangingPunct="1"/>
            <a:endParaRPr lang="en-US" altLang="en-US" sz="700" smtClean="0"/>
          </a:p>
          <a:p>
            <a:pPr marL="839788" lvl="1" indent="-495300" eaLnBrk="1" hangingPunct="1"/>
            <a:r>
              <a:rPr lang="en-US" altLang="en-US" sz="2400" smtClean="0"/>
              <a:t>There are “physical costs” where people die, are                    injured, and are made ill</a:t>
            </a:r>
          </a:p>
          <a:p>
            <a:pPr marL="1131888" lvl="2" indent="-438150" eaLnBrk="1" hangingPunct="1"/>
            <a:endParaRPr lang="en-US" altLang="en-US" sz="900" smtClean="0"/>
          </a:p>
          <a:p>
            <a:pPr marL="1131888" lvl="2" indent="-438150" eaLnBrk="1" hangingPunct="1"/>
            <a:r>
              <a:rPr lang="en-US" altLang="en-US" sz="2000" smtClean="0"/>
              <a:t>Examples: defective products, unsafe working conditions</a:t>
            </a:r>
          </a:p>
          <a:p>
            <a:pPr marL="571500" indent="-571500" eaLnBrk="1" hangingPunct="1">
              <a:buFont typeface="Wingdings" pitchFamily="2" charset="2"/>
              <a:buAutoNum type="arabicPeriod"/>
            </a:pPr>
            <a:endParaRPr lang="en-US" altLang="en-US" sz="400" smtClean="0"/>
          </a:p>
          <a:p>
            <a:pPr marL="571500" indent="-571500" eaLnBrk="1" hangingPunct="1">
              <a:buFont typeface="Wingdings" pitchFamily="2" charset="2"/>
              <a:buAutoNum type="arabicPeriod"/>
            </a:pPr>
            <a:endParaRPr lang="en-US" altLang="en-US" sz="400" smtClean="0"/>
          </a:p>
          <a:p>
            <a:pPr marL="571500" indent="-571500" eaLnBrk="1" hangingPunct="1"/>
            <a:endParaRPr lang="en-US" altLang="en-US" sz="2500" smtClean="0"/>
          </a:p>
        </p:txBody>
      </p:sp>
      <p:sp>
        <p:nvSpPr>
          <p:cNvPr id="15364" name="Rectangle 4"/>
          <p:cNvSpPr>
            <a:spLocks noChangeArrowheads="1"/>
          </p:cNvSpPr>
          <p:nvPr/>
        </p:nvSpPr>
        <p:spPr bwMode="auto">
          <a:xfrm>
            <a:off x="2895600" y="3810000"/>
            <a:ext cx="3429000" cy="29718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pic>
        <p:nvPicPr>
          <p:cNvPr id="15365" name="Picture 5" descr="MCj033168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3810000"/>
            <a:ext cx="3200400"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7543800" cy="1295400"/>
          </a:xfrm>
        </p:spPr>
        <p:txBody>
          <a:bodyPr>
            <a:normAutofit fontScale="90000"/>
          </a:bodyPr>
          <a:lstStyle/>
          <a:p>
            <a:pPr eaLnBrk="1" hangingPunct="1"/>
            <a:r>
              <a:rPr lang="en-US" altLang="en-US" sz="3500" smtClean="0"/>
              <a:t>Sutherland: “White-Collar Criminality”</a:t>
            </a:r>
            <a:r>
              <a:rPr lang="en-US" altLang="en-US" sz="3200" smtClean="0"/>
              <a:t> and The Importance of Studying White-Collar Crime</a:t>
            </a:r>
          </a:p>
        </p:txBody>
      </p:sp>
      <p:sp>
        <p:nvSpPr>
          <p:cNvPr id="16387" name="Rectangle 3"/>
          <p:cNvSpPr>
            <a:spLocks noGrp="1" noChangeArrowheads="1"/>
          </p:cNvSpPr>
          <p:nvPr>
            <p:ph idx="1"/>
          </p:nvPr>
        </p:nvSpPr>
        <p:spPr/>
        <p:txBody>
          <a:bodyPr/>
          <a:lstStyle/>
          <a:p>
            <a:pPr marL="571500" indent="-571500" eaLnBrk="1" hangingPunct="1">
              <a:lnSpc>
                <a:spcPct val="80000"/>
              </a:lnSpc>
              <a:buFont typeface="Wingdings" pitchFamily="2" charset="2"/>
              <a:buAutoNum type="arabicPeriod" startAt="4"/>
            </a:pPr>
            <a:r>
              <a:rPr lang="en-US" altLang="en-US" sz="2100" smtClean="0"/>
              <a:t>White-collar crime calls into question almost all                 theories of crime</a:t>
            </a:r>
          </a:p>
          <a:p>
            <a:pPr marL="839788" lvl="1" indent="-495300" eaLnBrk="1" hangingPunct="1">
              <a:lnSpc>
                <a:spcPct val="80000"/>
              </a:lnSpc>
            </a:pPr>
            <a:endParaRPr lang="en-US" altLang="en-US" sz="500" smtClean="0"/>
          </a:p>
          <a:p>
            <a:pPr marL="839788" lvl="1" indent="-495300" eaLnBrk="1" hangingPunct="1">
              <a:lnSpc>
                <a:spcPct val="80000"/>
              </a:lnSpc>
            </a:pPr>
            <a:r>
              <a:rPr lang="en-US" altLang="en-US" sz="2000" smtClean="0"/>
              <a:t>Many theories unable to explain this type of crime</a:t>
            </a:r>
          </a:p>
          <a:p>
            <a:pPr marL="839788" lvl="1" indent="-495300" eaLnBrk="1" hangingPunct="1">
              <a:lnSpc>
                <a:spcPct val="80000"/>
              </a:lnSpc>
            </a:pPr>
            <a:endParaRPr lang="en-US" altLang="en-US" sz="500" smtClean="0"/>
          </a:p>
          <a:p>
            <a:pPr marL="1131888" lvl="2" indent="-438150" eaLnBrk="1" hangingPunct="1">
              <a:lnSpc>
                <a:spcPct val="80000"/>
              </a:lnSpc>
            </a:pPr>
            <a:r>
              <a:rPr lang="en-US" altLang="en-US" sz="1800" smtClean="0"/>
              <a:t>Many traditional theories focus on the role of poverty, and most white-collar offenders are not in poverty</a:t>
            </a:r>
          </a:p>
          <a:p>
            <a:pPr marL="839788" lvl="1" indent="-495300" eaLnBrk="1" hangingPunct="1">
              <a:lnSpc>
                <a:spcPct val="80000"/>
              </a:lnSpc>
            </a:pPr>
            <a:endParaRPr lang="en-US" altLang="en-US" sz="500" smtClean="0"/>
          </a:p>
          <a:p>
            <a:pPr marL="839788" lvl="1" indent="-495300" eaLnBrk="1" hangingPunct="1">
              <a:lnSpc>
                <a:spcPct val="80000"/>
              </a:lnSpc>
            </a:pPr>
            <a:endParaRPr lang="en-US" altLang="en-US" sz="500" smtClean="0"/>
          </a:p>
          <a:p>
            <a:pPr marL="839788" lvl="1" indent="-495300" eaLnBrk="1" hangingPunct="1">
              <a:lnSpc>
                <a:spcPct val="80000"/>
              </a:lnSpc>
            </a:pPr>
            <a:r>
              <a:rPr lang="en-US" altLang="en-US" sz="2000" smtClean="0"/>
              <a:t>Need to develop general theories of crime that can explain all varieties of illegal conduct—or—</a:t>
            </a:r>
          </a:p>
          <a:p>
            <a:pPr marL="839788" lvl="1" indent="-495300" eaLnBrk="1" hangingPunct="1">
              <a:lnSpc>
                <a:spcPct val="80000"/>
              </a:lnSpc>
            </a:pPr>
            <a:endParaRPr lang="en-US" altLang="en-US" sz="500" smtClean="0"/>
          </a:p>
          <a:p>
            <a:pPr marL="839788" lvl="1" indent="-495300" eaLnBrk="1" hangingPunct="1">
              <a:lnSpc>
                <a:spcPct val="80000"/>
              </a:lnSpc>
            </a:pPr>
            <a:r>
              <a:rPr lang="en-US" altLang="en-US" sz="2000" smtClean="0"/>
              <a:t>Create theories specific to white-collar crime—or—</a:t>
            </a:r>
          </a:p>
          <a:p>
            <a:pPr marL="839788" lvl="1" indent="-495300" eaLnBrk="1" hangingPunct="1">
              <a:lnSpc>
                <a:spcPct val="80000"/>
              </a:lnSpc>
            </a:pPr>
            <a:endParaRPr lang="en-US" altLang="en-US" sz="500" smtClean="0"/>
          </a:p>
          <a:p>
            <a:pPr marL="839788" lvl="1" indent="-495300" eaLnBrk="1" hangingPunct="1">
              <a:lnSpc>
                <a:spcPct val="80000"/>
              </a:lnSpc>
            </a:pPr>
            <a:r>
              <a:rPr lang="en-US" altLang="en-US" sz="2000" smtClean="0"/>
              <a:t>Develop general theories that use the same core variables to explain all types of crime but argue that the content of those variables differs across offense types</a:t>
            </a:r>
          </a:p>
          <a:p>
            <a:pPr marL="839788" lvl="1" indent="-495300" eaLnBrk="1" hangingPunct="1">
              <a:lnSpc>
                <a:spcPct val="80000"/>
              </a:lnSpc>
            </a:pPr>
            <a:endParaRPr lang="en-US" altLang="en-US" sz="600" smtClean="0"/>
          </a:p>
          <a:p>
            <a:pPr marL="1131888" lvl="2" indent="-438150" eaLnBrk="1" hangingPunct="1">
              <a:lnSpc>
                <a:spcPct val="80000"/>
              </a:lnSpc>
            </a:pPr>
            <a:r>
              <a:rPr lang="en-US" altLang="en-US" sz="1800" smtClean="0"/>
              <a:t>Sutherland did this with differential association theory arguing white-collar crime, like all crime, is learned</a:t>
            </a:r>
          </a:p>
          <a:p>
            <a:pPr marL="839788" lvl="1" indent="-495300" eaLnBrk="1" hangingPunct="1">
              <a:lnSpc>
                <a:spcPct val="80000"/>
              </a:lnSpc>
            </a:pPr>
            <a:endParaRPr lang="en-US" altLang="en-US" sz="2000" smtClean="0"/>
          </a:p>
          <a:p>
            <a:pPr marL="571500" indent="-571500" eaLnBrk="1" hangingPunct="1">
              <a:lnSpc>
                <a:spcPct val="80000"/>
              </a:lnSpc>
            </a:pPr>
            <a:endParaRPr lang="en-US" altLang="en-US" sz="2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22238"/>
            <a:ext cx="7543800" cy="1477962"/>
          </a:xfrm>
        </p:spPr>
        <p:txBody>
          <a:bodyPr>
            <a:normAutofit fontScale="90000"/>
          </a:bodyPr>
          <a:lstStyle/>
          <a:p>
            <a:pPr eaLnBrk="1" hangingPunct="1"/>
            <a:r>
              <a:rPr lang="en-US" altLang="en-US" sz="3500" smtClean="0"/>
              <a:t>Sutherland: “White-Collar Criminality”</a:t>
            </a:r>
            <a:r>
              <a:rPr lang="en-US" altLang="en-US" sz="3200" smtClean="0"/>
              <a:t> and the Importance of Studying White-Collar Crime</a:t>
            </a:r>
          </a:p>
        </p:txBody>
      </p:sp>
      <p:sp>
        <p:nvSpPr>
          <p:cNvPr id="17411" name="Rectangle 3"/>
          <p:cNvSpPr>
            <a:spLocks noGrp="1" noChangeArrowheads="1"/>
          </p:cNvSpPr>
          <p:nvPr>
            <p:ph idx="1"/>
          </p:nvPr>
        </p:nvSpPr>
        <p:spPr/>
        <p:txBody>
          <a:bodyPr/>
          <a:lstStyle/>
          <a:p>
            <a:pPr eaLnBrk="1" hangingPunct="1"/>
            <a:r>
              <a:rPr lang="en-US" altLang="en-US" smtClean="0"/>
              <a:t>Corporations have such a large impact because they touch everyday American life through employment and products we consume</a:t>
            </a:r>
          </a:p>
          <a:p>
            <a:pPr eaLnBrk="1" hangingPunct="1"/>
            <a:endParaRPr lang="en-US" altLang="en-US" sz="500" smtClean="0"/>
          </a:p>
          <a:p>
            <a:pPr eaLnBrk="1" hangingPunct="1"/>
            <a:r>
              <a:rPr lang="en-US" altLang="en-US" smtClean="0"/>
              <a:t>Therefore, we need to study the crime committed by these agencies</a:t>
            </a:r>
          </a:p>
        </p:txBody>
      </p:sp>
      <p:pic>
        <p:nvPicPr>
          <p:cNvPr id="17412" name="Picture 4" descr="MPj043653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876800"/>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Sutherland: “White-Collar Criminality”</a:t>
            </a:r>
            <a:endParaRPr lang="en-US" altLang="en-US" sz="3600" smtClean="0"/>
          </a:p>
        </p:txBody>
      </p:sp>
      <p:sp>
        <p:nvSpPr>
          <p:cNvPr id="18435" name="Rectangle 3"/>
          <p:cNvSpPr>
            <a:spLocks noGrp="1" noChangeArrowheads="1"/>
          </p:cNvSpPr>
          <p:nvPr>
            <p:ph idx="1"/>
          </p:nvPr>
        </p:nvSpPr>
        <p:spPr/>
        <p:txBody>
          <a:bodyPr/>
          <a:lstStyle/>
          <a:p>
            <a:pPr marL="571500" indent="-571500" eaLnBrk="1" hangingPunct="1"/>
            <a:r>
              <a:rPr lang="en-US" altLang="en-US" smtClean="0"/>
              <a:t>Overall, Sutherland made three important contributions to the field:</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Introduced the concept of white-collar crime and noted what kinds of actions fell under this umbrella</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Put to rest that crimes by respectable members of society did little damage</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Challenged the existing criminological theories of crime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altLang="en-US" smtClean="0"/>
              <a:t>Sutherland’s Book: </a:t>
            </a:r>
            <a:r>
              <a:rPr lang="en-US" altLang="en-US" i="1" smtClean="0"/>
              <a:t>White Collar Crime	</a:t>
            </a:r>
          </a:p>
        </p:txBody>
      </p:sp>
      <p:sp>
        <p:nvSpPr>
          <p:cNvPr id="19459" name="Rectangle 3"/>
          <p:cNvSpPr>
            <a:spLocks noGrp="1" noChangeArrowheads="1"/>
          </p:cNvSpPr>
          <p:nvPr>
            <p:ph idx="1"/>
          </p:nvPr>
        </p:nvSpPr>
        <p:spPr/>
        <p:txBody>
          <a:bodyPr/>
          <a:lstStyle/>
          <a:p>
            <a:pPr eaLnBrk="1" hangingPunct="1">
              <a:lnSpc>
                <a:spcPct val="80000"/>
              </a:lnSpc>
            </a:pPr>
            <a:r>
              <a:rPr lang="en-US" altLang="en-US" sz="2600" smtClean="0"/>
              <a:t>In 1949, Sutherland presented the results of his analysis of 70 of the largest industrial and commercial corporations over the course of their lifetime</a:t>
            </a:r>
          </a:p>
          <a:p>
            <a:pPr lvl="1" eaLnBrk="1" hangingPunct="1">
              <a:lnSpc>
                <a:spcPct val="80000"/>
              </a:lnSpc>
            </a:pPr>
            <a:endParaRPr lang="en-US" altLang="en-US" sz="500" smtClean="0"/>
          </a:p>
          <a:p>
            <a:pPr lvl="1" eaLnBrk="1" hangingPunct="1">
              <a:lnSpc>
                <a:spcPct val="80000"/>
              </a:lnSpc>
            </a:pPr>
            <a:r>
              <a:rPr lang="en-US" altLang="en-US" sz="2200" smtClean="0"/>
              <a:t>Found every company had at least one adverse legal decision, and they averaged 14 violations</a:t>
            </a:r>
          </a:p>
          <a:p>
            <a:pPr lvl="1" eaLnBrk="1" hangingPunct="1">
              <a:lnSpc>
                <a:spcPct val="80000"/>
              </a:lnSpc>
            </a:pPr>
            <a:endParaRPr lang="en-US" altLang="en-US" sz="500" smtClean="0"/>
          </a:p>
          <a:p>
            <a:pPr lvl="1" eaLnBrk="1" hangingPunct="1">
              <a:lnSpc>
                <a:spcPct val="80000"/>
              </a:lnSpc>
            </a:pPr>
            <a:r>
              <a:rPr lang="en-US" altLang="en-US" sz="2200" smtClean="0"/>
              <a:t>98% had two or more transgressions</a:t>
            </a:r>
          </a:p>
          <a:p>
            <a:pPr lvl="1" eaLnBrk="1" hangingPunct="1">
              <a:lnSpc>
                <a:spcPct val="80000"/>
              </a:lnSpc>
            </a:pPr>
            <a:endParaRPr lang="en-US" altLang="en-US" sz="500" smtClean="0"/>
          </a:p>
          <a:p>
            <a:pPr lvl="1" eaLnBrk="1" hangingPunct="1">
              <a:lnSpc>
                <a:spcPct val="80000"/>
              </a:lnSpc>
            </a:pPr>
            <a:r>
              <a:rPr lang="en-US" altLang="en-US" sz="2200" smtClean="0"/>
              <a:t>Counted criminal convictions and civil court decisions</a:t>
            </a:r>
          </a:p>
          <a:p>
            <a:pPr lvl="2" eaLnBrk="1" hangingPunct="1">
              <a:lnSpc>
                <a:spcPct val="80000"/>
              </a:lnSpc>
            </a:pPr>
            <a:endParaRPr lang="en-US" altLang="en-US" sz="500" smtClean="0"/>
          </a:p>
          <a:p>
            <a:pPr lvl="2" eaLnBrk="1" hangingPunct="1">
              <a:lnSpc>
                <a:spcPct val="80000"/>
              </a:lnSpc>
            </a:pPr>
            <a:r>
              <a:rPr lang="en-US" altLang="en-US" sz="2100" smtClean="0"/>
              <a:t>Even when restricted to criminal convictions only, 60 percent of the corporations had convictions, with an average of four convictions each</a:t>
            </a:r>
          </a:p>
          <a:p>
            <a:pPr lvl="3" eaLnBrk="1" hangingPunct="1">
              <a:lnSpc>
                <a:spcPct val="80000"/>
              </a:lnSpc>
            </a:pPr>
            <a:endParaRPr lang="en-US" altLang="en-US" sz="500" smtClean="0"/>
          </a:p>
          <a:p>
            <a:pPr lvl="3" eaLnBrk="1" hangingPunct="1">
              <a:lnSpc>
                <a:spcPct val="80000"/>
              </a:lnSpc>
            </a:pPr>
            <a:r>
              <a:rPr lang="en-US" altLang="en-US" sz="1800" smtClean="0"/>
              <a:t>Thus, most corporations were recidivists</a:t>
            </a:r>
          </a:p>
          <a:p>
            <a:pPr lvl="3" eaLnBrk="1" hangingPunct="1">
              <a:lnSpc>
                <a:spcPct val="80000"/>
              </a:lnSpc>
            </a:pPr>
            <a:endParaRPr lang="en-US" altLang="en-US" sz="1800" smtClean="0"/>
          </a:p>
        </p:txBody>
      </p:sp>
      <p:pic>
        <p:nvPicPr>
          <p:cNvPr id="19460" name="Picture 4" descr="MCj044151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5410200"/>
            <a:ext cx="19145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Theories of White-Collar Crime</a:t>
            </a:r>
          </a:p>
        </p:txBody>
      </p:sp>
      <p:sp>
        <p:nvSpPr>
          <p:cNvPr id="20483" name="Rectangle 3"/>
          <p:cNvSpPr>
            <a:spLocks noGrp="1" noChangeArrowheads="1"/>
          </p:cNvSpPr>
          <p:nvPr>
            <p:ph idx="1"/>
          </p:nvPr>
        </p:nvSpPr>
        <p:spPr/>
        <p:txBody>
          <a:bodyPr/>
          <a:lstStyle/>
          <a:p>
            <a:pPr marL="571500" indent="-571500" eaLnBrk="1" hangingPunct="1"/>
            <a:r>
              <a:rPr lang="en-US" altLang="en-US" smtClean="0"/>
              <a:t>Tend to incorporate one or more of four central factors:</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Exposure to a criminal culture</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Life in a competitive financial system</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Unique illegitimate opportunities produced by a legitimate work setting</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The decision to break the law by respectable people </a:t>
            </a:r>
          </a:p>
          <a:p>
            <a:pPr marL="839788" lvl="1" indent="-495300" eaLnBrk="1" hangingPunct="1">
              <a:buFont typeface="Wingdings" pitchFamily="2" charset="2"/>
              <a:buAutoNum type="arabicPeriod"/>
            </a:pPr>
            <a:endParaRPr lang="en-US" altLang="en-US" smtClean="0"/>
          </a:p>
        </p:txBody>
      </p:sp>
      <p:sp>
        <p:nvSpPr>
          <p:cNvPr id="20484" name="Rectangle 5"/>
          <p:cNvSpPr>
            <a:spLocks noChangeArrowheads="1"/>
          </p:cNvSpPr>
          <p:nvPr/>
        </p:nvSpPr>
        <p:spPr bwMode="auto">
          <a:xfrm>
            <a:off x="2667000" y="5638800"/>
            <a:ext cx="4038600" cy="1219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pic>
        <p:nvPicPr>
          <p:cNvPr id="20485" name="Picture 6" descr="MCj044191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9250" y="5695950"/>
            <a:ext cx="36639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Theories of White-Collar Crime</a:t>
            </a:r>
          </a:p>
        </p:txBody>
      </p:sp>
      <p:sp>
        <p:nvSpPr>
          <p:cNvPr id="21507" name="Rectangle 3"/>
          <p:cNvSpPr>
            <a:spLocks noGrp="1" noChangeArrowheads="1"/>
          </p:cNvSpPr>
          <p:nvPr>
            <p:ph idx="1"/>
          </p:nvPr>
        </p:nvSpPr>
        <p:spPr/>
        <p:txBody>
          <a:bodyPr/>
          <a:lstStyle/>
          <a:p>
            <a:pPr eaLnBrk="1" hangingPunct="1"/>
            <a:r>
              <a:rPr lang="en-US" altLang="en-US" sz="2600" smtClean="0"/>
              <a:t>Exposure to a criminal culture</a:t>
            </a:r>
          </a:p>
          <a:p>
            <a:pPr lvl="1" eaLnBrk="1" hangingPunct="1"/>
            <a:endParaRPr lang="en-US" altLang="en-US" sz="500" smtClean="0"/>
          </a:p>
          <a:p>
            <a:pPr lvl="1" eaLnBrk="1" hangingPunct="1"/>
            <a:r>
              <a:rPr lang="en-US" altLang="en-US" sz="2200" smtClean="0"/>
              <a:t>Sutherland argued in differential association theory that people offend because they are exposed to definitions favorable to crime and to the techniques needed to commit any given criminal act</a:t>
            </a:r>
          </a:p>
          <a:p>
            <a:pPr lvl="1" eaLnBrk="1" hangingPunct="1"/>
            <a:endParaRPr lang="en-US" altLang="en-US" sz="500" smtClean="0"/>
          </a:p>
          <a:p>
            <a:pPr lvl="1" eaLnBrk="1" hangingPunct="1"/>
            <a:r>
              <a:rPr lang="en-US" altLang="en-US" sz="2200" smtClean="0"/>
              <a:t>Crime is learned by interacting with others who are already involved in criminal pursuits</a:t>
            </a:r>
          </a:p>
          <a:p>
            <a:pPr lvl="1" eaLnBrk="1" hangingPunct="1"/>
            <a:endParaRPr lang="en-US" altLang="en-US" sz="500" smtClean="0"/>
          </a:p>
          <a:p>
            <a:pPr lvl="1" eaLnBrk="1" hangingPunct="1"/>
            <a:r>
              <a:rPr lang="en-US" altLang="en-US" sz="2200" smtClean="0"/>
              <a:t>Applied this theory to crime in disorganized inner-city areas</a:t>
            </a:r>
          </a:p>
          <a:p>
            <a:pPr lvl="1" eaLnBrk="1" hangingPunct="1"/>
            <a:endParaRPr lang="en-US" altLang="en-US" sz="500" smtClean="0"/>
          </a:p>
          <a:p>
            <a:pPr lvl="1" eaLnBrk="1" hangingPunct="1"/>
            <a:r>
              <a:rPr lang="en-US" altLang="en-US" sz="2200" smtClean="0"/>
              <a:t>Also applied this to white-collar crime</a:t>
            </a:r>
          </a:p>
          <a:p>
            <a:pPr lvl="1" eaLnBrk="1" hangingPunct="1"/>
            <a:endParaRPr lang="en-US" altLang="en-US"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altLang="en-US" smtClean="0"/>
              <a:t>The “Discovery” of White-Collar Crime</a:t>
            </a:r>
          </a:p>
        </p:txBody>
      </p:sp>
      <p:sp>
        <p:nvSpPr>
          <p:cNvPr id="4099" name="Rectangle 3"/>
          <p:cNvSpPr>
            <a:spLocks noGrp="1" noChangeArrowheads="1"/>
          </p:cNvSpPr>
          <p:nvPr>
            <p:ph idx="1"/>
          </p:nvPr>
        </p:nvSpPr>
        <p:spPr/>
        <p:txBody>
          <a:bodyPr/>
          <a:lstStyle/>
          <a:p>
            <a:pPr eaLnBrk="1" hangingPunct="1">
              <a:lnSpc>
                <a:spcPct val="80000"/>
              </a:lnSpc>
            </a:pPr>
            <a:r>
              <a:rPr lang="en-US" altLang="en-US" sz="2100" smtClean="0"/>
              <a:t>Today, people are well aware of white-collar crime, and judges are willing to impose harsh sentences on white-collar criminals</a:t>
            </a:r>
          </a:p>
          <a:p>
            <a:pPr lvl="1" eaLnBrk="1" hangingPunct="1">
              <a:lnSpc>
                <a:spcPct val="80000"/>
              </a:lnSpc>
            </a:pPr>
            <a:endParaRPr lang="en-US" altLang="en-US" sz="500" smtClean="0"/>
          </a:p>
          <a:p>
            <a:pPr lvl="1" eaLnBrk="1" hangingPunct="1">
              <a:lnSpc>
                <a:spcPct val="80000"/>
              </a:lnSpc>
            </a:pPr>
            <a:r>
              <a:rPr lang="en-US" altLang="en-US" sz="2000" smtClean="0"/>
              <a:t>However, this has not always been the case</a:t>
            </a:r>
          </a:p>
          <a:p>
            <a:pPr lvl="2" eaLnBrk="1" hangingPunct="1">
              <a:lnSpc>
                <a:spcPct val="80000"/>
              </a:lnSpc>
            </a:pPr>
            <a:endParaRPr lang="en-US" altLang="en-US" sz="500" smtClean="0"/>
          </a:p>
          <a:p>
            <a:pPr lvl="2" eaLnBrk="1" hangingPunct="1">
              <a:lnSpc>
                <a:spcPct val="80000"/>
              </a:lnSpc>
            </a:pPr>
            <a:r>
              <a:rPr lang="en-US" altLang="en-US" sz="1800" smtClean="0"/>
              <a:t>In the 1960s people were very indifferent to white-collar crime and even sympathized with the offenders</a:t>
            </a:r>
          </a:p>
          <a:p>
            <a:pPr eaLnBrk="1" hangingPunct="1">
              <a:lnSpc>
                <a:spcPct val="80000"/>
              </a:lnSpc>
            </a:pPr>
            <a:endParaRPr lang="en-US" altLang="en-US" sz="300" smtClean="0"/>
          </a:p>
          <a:p>
            <a:pPr lvl="2" eaLnBrk="1" hangingPunct="1">
              <a:lnSpc>
                <a:spcPct val="80000"/>
              </a:lnSpc>
            </a:pPr>
            <a:endParaRPr lang="en-US" altLang="en-US" sz="500" smtClean="0"/>
          </a:p>
          <a:p>
            <a:pPr lvl="2" eaLnBrk="1" hangingPunct="1">
              <a:lnSpc>
                <a:spcPct val="80000"/>
              </a:lnSpc>
            </a:pPr>
            <a:r>
              <a:rPr lang="en-US" altLang="en-US" sz="1800" smtClean="0"/>
              <a:t>Seen as much less serious than street crime</a:t>
            </a:r>
          </a:p>
          <a:p>
            <a:pPr lvl="2" eaLnBrk="1" hangingPunct="1">
              <a:lnSpc>
                <a:spcPct val="80000"/>
              </a:lnSpc>
            </a:pPr>
            <a:endParaRPr lang="en-US" altLang="en-US" sz="500" smtClean="0"/>
          </a:p>
          <a:p>
            <a:pPr lvl="2" eaLnBrk="1" hangingPunct="1">
              <a:lnSpc>
                <a:spcPct val="80000"/>
              </a:lnSpc>
            </a:pPr>
            <a:endParaRPr lang="en-US" altLang="en-US" sz="500" smtClean="0"/>
          </a:p>
          <a:p>
            <a:pPr lvl="2" eaLnBrk="1" hangingPunct="1">
              <a:lnSpc>
                <a:spcPct val="80000"/>
              </a:lnSpc>
            </a:pPr>
            <a:endParaRPr lang="en-US" altLang="en-US" sz="500" smtClean="0"/>
          </a:p>
          <a:p>
            <a:pPr lvl="2" eaLnBrk="1" hangingPunct="1">
              <a:lnSpc>
                <a:spcPct val="80000"/>
              </a:lnSpc>
            </a:pPr>
            <a:endParaRPr lang="en-US" altLang="en-US" sz="500" smtClean="0"/>
          </a:p>
          <a:p>
            <a:pPr lvl="1" eaLnBrk="1" hangingPunct="1">
              <a:lnSpc>
                <a:spcPct val="80000"/>
              </a:lnSpc>
            </a:pPr>
            <a:r>
              <a:rPr lang="en-US" altLang="en-US" sz="2000" smtClean="0"/>
              <a:t>Edwin Sutherland changed the field when he published his essay on white-collar criminality</a:t>
            </a:r>
          </a:p>
          <a:p>
            <a:pPr lvl="2" eaLnBrk="1" hangingPunct="1">
              <a:lnSpc>
                <a:spcPct val="80000"/>
              </a:lnSpc>
            </a:pPr>
            <a:endParaRPr lang="en-US" altLang="en-US" sz="500" smtClean="0"/>
          </a:p>
          <a:p>
            <a:pPr lvl="2" eaLnBrk="1" hangingPunct="1">
              <a:lnSpc>
                <a:spcPct val="80000"/>
              </a:lnSpc>
            </a:pPr>
            <a:r>
              <a:rPr lang="en-US" altLang="en-US" sz="1800" smtClean="0"/>
              <a:t>Argued that respectable executives, physicians, and politicians frequently violated the public’s trust and committed crime</a:t>
            </a:r>
          </a:p>
          <a:p>
            <a:pPr lvl="2" eaLnBrk="1" hangingPunct="1">
              <a:lnSpc>
                <a:spcPct val="80000"/>
              </a:lnSpc>
            </a:pPr>
            <a:endParaRPr lang="en-US" altLang="en-US" sz="500" smtClean="0"/>
          </a:p>
          <a:p>
            <a:pPr lvl="2" eaLnBrk="1" hangingPunct="1">
              <a:lnSpc>
                <a:spcPct val="80000"/>
              </a:lnSpc>
            </a:pPr>
            <a:r>
              <a:rPr lang="en-US" altLang="en-US" sz="1800" smtClean="0"/>
              <a:t>At this time, white-collar crime was not recognized</a:t>
            </a:r>
          </a:p>
          <a:p>
            <a:pPr lvl="3" eaLnBrk="1" hangingPunct="1">
              <a:lnSpc>
                <a:spcPct val="80000"/>
              </a:lnSpc>
            </a:pPr>
            <a:endParaRPr lang="en-US" altLang="en-US" sz="500" smtClean="0"/>
          </a:p>
          <a:p>
            <a:pPr lvl="3" eaLnBrk="1" hangingPunct="1">
              <a:lnSpc>
                <a:spcPct val="80000"/>
              </a:lnSpc>
            </a:pPr>
            <a:r>
              <a:rPr lang="en-US" altLang="en-US" sz="1600" smtClean="0"/>
              <a:t>White-collar crime existed but was unseen; rather, the focus was on crime of the lower-class</a:t>
            </a:r>
          </a:p>
          <a:p>
            <a:pPr lvl="1" eaLnBrk="1" hangingPunct="1">
              <a:lnSpc>
                <a:spcPct val="80000"/>
              </a:lnSpc>
            </a:pPr>
            <a:endParaRPr lang="en-US" altLang="en-US" sz="2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Theories of White-Collar Crime</a:t>
            </a:r>
          </a:p>
        </p:txBody>
      </p:sp>
      <p:sp>
        <p:nvSpPr>
          <p:cNvPr id="22531" name="Rectangle 3"/>
          <p:cNvSpPr>
            <a:spLocks noGrp="1" noChangeArrowheads="1"/>
          </p:cNvSpPr>
          <p:nvPr>
            <p:ph idx="1"/>
          </p:nvPr>
        </p:nvSpPr>
        <p:spPr>
          <a:xfrm>
            <a:off x="457200" y="1719263"/>
            <a:ext cx="8229600" cy="4833937"/>
          </a:xfrm>
        </p:spPr>
        <p:txBody>
          <a:bodyPr/>
          <a:lstStyle/>
          <a:p>
            <a:pPr eaLnBrk="1" hangingPunct="1"/>
            <a:r>
              <a:rPr lang="en-US" altLang="en-US" sz="2600" smtClean="0"/>
              <a:t>Exposure to a criminal culture</a:t>
            </a:r>
          </a:p>
          <a:p>
            <a:pPr lvl="1" eaLnBrk="1" hangingPunct="1"/>
            <a:endParaRPr lang="en-US" altLang="en-US" sz="600" smtClean="0"/>
          </a:p>
          <a:p>
            <a:pPr lvl="1" eaLnBrk="1" hangingPunct="1"/>
            <a:r>
              <a:rPr lang="en-US" altLang="en-US" sz="2200" smtClean="0"/>
              <a:t>Proposed many sectors in the legitimate work world were socially disorganized and more organized for crime than against it</a:t>
            </a:r>
          </a:p>
          <a:p>
            <a:pPr lvl="2" eaLnBrk="1" hangingPunct="1"/>
            <a:endParaRPr lang="en-US" altLang="en-US" sz="500" smtClean="0"/>
          </a:p>
          <a:p>
            <a:pPr lvl="2" eaLnBrk="1" hangingPunct="1"/>
            <a:r>
              <a:rPr lang="en-US" altLang="en-US" sz="2100" smtClean="0"/>
              <a:t>White-collar crime had similar causes as street crime</a:t>
            </a:r>
          </a:p>
          <a:p>
            <a:pPr lvl="2" eaLnBrk="1" hangingPunct="1"/>
            <a:endParaRPr lang="en-US" altLang="en-US" sz="500" smtClean="0"/>
          </a:p>
          <a:p>
            <a:pPr lvl="2" eaLnBrk="1" hangingPunct="1"/>
            <a:r>
              <a:rPr lang="en-US" altLang="en-US" sz="2100" smtClean="0"/>
              <a:t>Criminal cultures flourish in many white-collar sectors creating a “normalization of deviance”</a:t>
            </a:r>
          </a:p>
          <a:p>
            <a:pPr lvl="3" eaLnBrk="1" hangingPunct="1"/>
            <a:endParaRPr lang="en-US" altLang="en-US" sz="500" smtClean="0"/>
          </a:p>
          <a:p>
            <a:pPr lvl="3" eaLnBrk="1" hangingPunct="1"/>
            <a:r>
              <a:rPr lang="en-US" altLang="en-US" sz="1800" smtClean="0"/>
              <a:t>When under pressure to create results, criminal values can arise</a:t>
            </a:r>
          </a:p>
          <a:p>
            <a:pPr lvl="3" eaLnBrk="1" hangingPunct="1"/>
            <a:endParaRPr lang="en-US" altLang="en-US" sz="500" smtClean="0"/>
          </a:p>
          <a:p>
            <a:pPr lvl="3" eaLnBrk="1" hangingPunct="1"/>
            <a:r>
              <a:rPr lang="en-US" altLang="en-US" sz="1800" smtClean="0"/>
              <a:t>When dangerous risks arise, there is a tendency to define them as technical issues that can be safely ignored or solved</a:t>
            </a:r>
          </a:p>
          <a:p>
            <a:pPr lvl="4" eaLnBrk="1" hangingPunct="1"/>
            <a:endParaRPr lang="en-US" altLang="en-US" sz="500" smtClean="0"/>
          </a:p>
          <a:p>
            <a:pPr lvl="4" eaLnBrk="1" hangingPunct="1"/>
            <a:r>
              <a:rPr lang="en-US" altLang="en-US" sz="1800" smtClean="0"/>
              <a:t>Norms arise to minimize or normalize the risks</a:t>
            </a:r>
          </a:p>
          <a:p>
            <a:pPr lvl="4" eaLnBrk="1" hangingPunct="1"/>
            <a:endParaRPr lang="en-US" altLang="en-US" sz="1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Theories of White-Collar Crime</a:t>
            </a:r>
          </a:p>
        </p:txBody>
      </p:sp>
      <p:sp>
        <p:nvSpPr>
          <p:cNvPr id="23555" name="Rectangle 3"/>
          <p:cNvSpPr>
            <a:spLocks noGrp="1" noChangeArrowheads="1"/>
          </p:cNvSpPr>
          <p:nvPr>
            <p:ph idx="1"/>
          </p:nvPr>
        </p:nvSpPr>
        <p:spPr/>
        <p:txBody>
          <a:bodyPr/>
          <a:lstStyle/>
          <a:p>
            <a:pPr eaLnBrk="1" hangingPunct="1">
              <a:lnSpc>
                <a:spcPct val="90000"/>
              </a:lnSpc>
            </a:pPr>
            <a:r>
              <a:rPr lang="en-US" altLang="en-US" sz="2600" smtClean="0"/>
              <a:t>Exposure to a criminal culture</a:t>
            </a:r>
          </a:p>
          <a:p>
            <a:pPr lvl="1" eaLnBrk="1" hangingPunct="1">
              <a:lnSpc>
                <a:spcPct val="90000"/>
              </a:lnSpc>
            </a:pPr>
            <a:endParaRPr lang="en-US" altLang="en-US" sz="500" smtClean="0"/>
          </a:p>
          <a:p>
            <a:pPr lvl="1" eaLnBrk="1" hangingPunct="1">
              <a:lnSpc>
                <a:spcPct val="90000"/>
              </a:lnSpc>
            </a:pPr>
            <a:r>
              <a:rPr lang="en-US" altLang="en-US" sz="2200" smtClean="0"/>
              <a:t>People learn certain unethical and illegal business practices are normal</a:t>
            </a:r>
          </a:p>
          <a:p>
            <a:pPr lvl="3" eaLnBrk="1" hangingPunct="1">
              <a:lnSpc>
                <a:spcPct val="90000"/>
              </a:lnSpc>
            </a:pPr>
            <a:endParaRPr lang="en-US" altLang="en-US" sz="600" smtClean="0"/>
          </a:p>
          <a:p>
            <a:pPr lvl="1" eaLnBrk="1" hangingPunct="1">
              <a:lnSpc>
                <a:spcPct val="90000"/>
              </a:lnSpc>
            </a:pPr>
            <a:r>
              <a:rPr lang="en-US" altLang="en-US" sz="2200" smtClean="0"/>
              <a:t>Efforts made to teach newcomers criminal values and skills </a:t>
            </a:r>
          </a:p>
          <a:p>
            <a:pPr lvl="3" eaLnBrk="1" hangingPunct="1">
              <a:lnSpc>
                <a:spcPct val="90000"/>
              </a:lnSpc>
            </a:pPr>
            <a:endParaRPr lang="en-US" altLang="en-US" sz="600" smtClean="0"/>
          </a:p>
          <a:p>
            <a:pPr lvl="1" eaLnBrk="1" hangingPunct="1">
              <a:lnSpc>
                <a:spcPct val="90000"/>
              </a:lnSpc>
            </a:pPr>
            <a:r>
              <a:rPr lang="en-US" altLang="en-US" sz="2200" smtClean="0"/>
              <a:t>Resistance is seen as not being a team player</a:t>
            </a:r>
          </a:p>
          <a:p>
            <a:pPr lvl="3" eaLnBrk="1" hangingPunct="1">
              <a:lnSpc>
                <a:spcPct val="90000"/>
              </a:lnSpc>
            </a:pPr>
            <a:endParaRPr lang="en-US" altLang="en-US" sz="600" smtClean="0"/>
          </a:p>
          <a:p>
            <a:pPr lvl="1" eaLnBrk="1" hangingPunct="1">
              <a:lnSpc>
                <a:spcPct val="90000"/>
              </a:lnSpc>
            </a:pPr>
            <a:r>
              <a:rPr lang="en-US" altLang="en-US" sz="2200" smtClean="0"/>
              <a:t>Companies provide strong differential associations that favor and reward legal violations</a:t>
            </a:r>
          </a:p>
          <a:p>
            <a:pPr lvl="2" eaLnBrk="1" hangingPunct="1">
              <a:lnSpc>
                <a:spcPct val="90000"/>
              </a:lnSpc>
            </a:pPr>
            <a:endParaRPr lang="en-US" altLang="en-US" sz="800" smtClean="0"/>
          </a:p>
          <a:p>
            <a:pPr lvl="2" eaLnBrk="1" hangingPunct="1">
              <a:lnSpc>
                <a:spcPct val="90000"/>
              </a:lnSpc>
            </a:pPr>
            <a:r>
              <a:rPr lang="en-US" altLang="en-US" sz="2100" smtClean="0"/>
              <a:t>Learn the techniques and definitions of crime while developing an ideology that accepts criminal violations</a:t>
            </a:r>
          </a:p>
          <a:p>
            <a:pPr lvl="3" eaLnBrk="1" hangingPunct="1">
              <a:lnSpc>
                <a:spcPct val="90000"/>
              </a:lnSpc>
            </a:pPr>
            <a:endParaRPr lang="en-US" altLang="en-US" sz="700" smtClean="0"/>
          </a:p>
          <a:p>
            <a:pPr lvl="3" eaLnBrk="1" hangingPunct="1">
              <a:lnSpc>
                <a:spcPct val="90000"/>
              </a:lnSpc>
            </a:pPr>
            <a:r>
              <a:rPr lang="en-US" altLang="en-US" sz="1800" smtClean="0"/>
              <a:t>Variations in illegalities are linked to the degree to which corporate cultures support criminal practices</a:t>
            </a:r>
          </a:p>
          <a:p>
            <a:pPr eaLnBrk="1" hangingPunct="1">
              <a:lnSpc>
                <a:spcPct val="90000"/>
              </a:lnSpc>
            </a:pPr>
            <a:endParaRPr lang="en-US" altLang="en-US" sz="2600" smtClean="0"/>
          </a:p>
          <a:p>
            <a:pPr eaLnBrk="1" hangingPunct="1">
              <a:lnSpc>
                <a:spcPct val="90000"/>
              </a:lnSpc>
            </a:pPr>
            <a:endParaRPr lang="en-US" altLang="en-US" sz="26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Theories of White-Collar Crime</a:t>
            </a:r>
          </a:p>
        </p:txBody>
      </p:sp>
      <p:sp>
        <p:nvSpPr>
          <p:cNvPr id="24579" name="Rectangle 3"/>
          <p:cNvSpPr>
            <a:spLocks noGrp="1" noChangeArrowheads="1"/>
          </p:cNvSpPr>
          <p:nvPr>
            <p:ph idx="1"/>
          </p:nvPr>
        </p:nvSpPr>
        <p:spPr/>
        <p:txBody>
          <a:bodyPr/>
          <a:lstStyle/>
          <a:p>
            <a:pPr eaLnBrk="1" hangingPunct="1">
              <a:lnSpc>
                <a:spcPct val="80000"/>
              </a:lnSpc>
            </a:pPr>
            <a:r>
              <a:rPr lang="en-US" altLang="en-US" sz="2600" smtClean="0"/>
              <a:t>Competitive financial world</a:t>
            </a:r>
          </a:p>
          <a:p>
            <a:pPr lvl="1" eaLnBrk="1" hangingPunct="1">
              <a:lnSpc>
                <a:spcPct val="80000"/>
              </a:lnSpc>
            </a:pPr>
            <a:endParaRPr lang="en-US" altLang="en-US" sz="600" smtClean="0"/>
          </a:p>
          <a:p>
            <a:pPr lvl="1" eaLnBrk="1" hangingPunct="1">
              <a:lnSpc>
                <a:spcPct val="80000"/>
              </a:lnSpc>
            </a:pPr>
            <a:r>
              <a:rPr lang="en-US" altLang="en-US" sz="2200" smtClean="0"/>
              <a:t>Some argue money is the root of all evil</a:t>
            </a:r>
          </a:p>
          <a:p>
            <a:pPr lvl="1" eaLnBrk="1" hangingPunct="1">
              <a:lnSpc>
                <a:spcPct val="80000"/>
              </a:lnSpc>
            </a:pPr>
            <a:endParaRPr lang="en-US" altLang="en-US" sz="400" smtClean="0"/>
          </a:p>
          <a:p>
            <a:pPr lvl="1" eaLnBrk="1" hangingPunct="1">
              <a:lnSpc>
                <a:spcPct val="80000"/>
              </a:lnSpc>
            </a:pPr>
            <a:r>
              <a:rPr lang="en-US" altLang="en-US" sz="2200" smtClean="0"/>
              <a:t>People may commit crime to solve financial problems</a:t>
            </a:r>
          </a:p>
          <a:p>
            <a:pPr lvl="2" eaLnBrk="1" hangingPunct="1">
              <a:lnSpc>
                <a:spcPct val="80000"/>
              </a:lnSpc>
            </a:pPr>
            <a:endParaRPr lang="en-US" altLang="en-US" sz="500" smtClean="0"/>
          </a:p>
          <a:p>
            <a:pPr lvl="2" eaLnBrk="1" hangingPunct="1">
              <a:lnSpc>
                <a:spcPct val="80000"/>
              </a:lnSpc>
            </a:pPr>
            <a:r>
              <a:rPr lang="en-US" altLang="en-US" sz="2100" smtClean="0"/>
              <a:t>Donald R. Cressey argued embezzlement was a response to a “non-sharable problem” when the person is in a position of trust and can rationalize the feelings of guilt</a:t>
            </a:r>
          </a:p>
          <a:p>
            <a:pPr lvl="3" eaLnBrk="1" hangingPunct="1">
              <a:lnSpc>
                <a:spcPct val="80000"/>
              </a:lnSpc>
            </a:pPr>
            <a:endParaRPr lang="en-US" altLang="en-US" sz="500" smtClean="0"/>
          </a:p>
          <a:p>
            <a:pPr lvl="3" eaLnBrk="1" hangingPunct="1">
              <a:lnSpc>
                <a:spcPct val="80000"/>
              </a:lnSpc>
            </a:pPr>
            <a:r>
              <a:rPr lang="en-US" altLang="en-US" sz="1800" smtClean="0"/>
              <a:t>Example: gambling debts, excessive family expenses</a:t>
            </a:r>
          </a:p>
          <a:p>
            <a:pPr lvl="1" eaLnBrk="1" hangingPunct="1">
              <a:lnSpc>
                <a:spcPct val="80000"/>
              </a:lnSpc>
            </a:pPr>
            <a:endParaRPr lang="en-US" altLang="en-US" sz="500" smtClean="0"/>
          </a:p>
          <a:p>
            <a:pPr lvl="1" eaLnBrk="1" hangingPunct="1">
              <a:lnSpc>
                <a:spcPct val="80000"/>
              </a:lnSpc>
            </a:pPr>
            <a:r>
              <a:rPr lang="en-US" altLang="en-US" sz="2200" smtClean="0"/>
              <a:t>Others argue white-collar crime is nurtured by the ever-present profit motivation</a:t>
            </a:r>
          </a:p>
          <a:p>
            <a:pPr lvl="2" eaLnBrk="1" hangingPunct="1">
              <a:lnSpc>
                <a:spcPct val="80000"/>
              </a:lnSpc>
            </a:pPr>
            <a:endParaRPr lang="en-US" altLang="en-US" sz="500" smtClean="0"/>
          </a:p>
          <a:p>
            <a:pPr lvl="2" eaLnBrk="1" hangingPunct="1">
              <a:lnSpc>
                <a:spcPct val="80000"/>
              </a:lnSpc>
            </a:pPr>
            <a:r>
              <a:rPr lang="en-US" altLang="en-US" sz="2100" smtClean="0"/>
              <a:t>Maximization of profits supersedes concerns for the well-being of workers, customers, or the community</a:t>
            </a:r>
          </a:p>
          <a:p>
            <a:pPr lvl="3" eaLnBrk="1" hangingPunct="1">
              <a:lnSpc>
                <a:spcPct val="80000"/>
              </a:lnSpc>
            </a:pPr>
            <a:endParaRPr lang="en-US" altLang="en-US" sz="500" smtClean="0"/>
          </a:p>
          <a:p>
            <a:pPr lvl="3" eaLnBrk="1" hangingPunct="1">
              <a:lnSpc>
                <a:spcPct val="80000"/>
              </a:lnSpc>
            </a:pPr>
            <a:r>
              <a:rPr lang="en-US" altLang="en-US" sz="1800" smtClean="0"/>
              <a:t>Any means necessary used to make money</a:t>
            </a:r>
          </a:p>
          <a:p>
            <a:pPr lvl="3" eaLnBrk="1" hangingPunct="1">
              <a:lnSpc>
                <a:spcPct val="80000"/>
              </a:lnSpc>
            </a:pPr>
            <a:endParaRPr lang="en-US" altLang="en-US" sz="1800" smtClean="0"/>
          </a:p>
          <a:p>
            <a:pPr lvl="1" eaLnBrk="1" hangingPunct="1">
              <a:lnSpc>
                <a:spcPct val="80000"/>
              </a:lnSpc>
            </a:pPr>
            <a:endParaRPr lang="en-US" altLang="en-US" sz="2200" smtClean="0"/>
          </a:p>
        </p:txBody>
      </p:sp>
      <p:pic>
        <p:nvPicPr>
          <p:cNvPr id="24580" name="Picture 4" descr="MCj044039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4864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04800"/>
            <a:ext cx="7543800" cy="1295400"/>
          </a:xfrm>
        </p:spPr>
        <p:txBody>
          <a:bodyPr>
            <a:normAutofit fontScale="90000"/>
          </a:bodyPr>
          <a:lstStyle/>
          <a:p>
            <a:pPr eaLnBrk="1" hangingPunct="1"/>
            <a:r>
              <a:rPr lang="en-US" altLang="en-US" sz="3000" smtClean="0"/>
              <a:t>Theories of White-Collar Crime—</a:t>
            </a:r>
            <a:br>
              <a:rPr lang="en-US" altLang="en-US" sz="3000" smtClean="0"/>
            </a:br>
            <a:r>
              <a:rPr lang="en-US" altLang="en-US" sz="3000" smtClean="0"/>
              <a:t>Shover and Hochstetler: “Choosing White-Collar Crime”</a:t>
            </a:r>
          </a:p>
        </p:txBody>
      </p:sp>
      <p:sp>
        <p:nvSpPr>
          <p:cNvPr id="25603" name="Rectangle 3"/>
          <p:cNvSpPr>
            <a:spLocks noGrp="1" noChangeArrowheads="1"/>
          </p:cNvSpPr>
          <p:nvPr>
            <p:ph idx="1"/>
          </p:nvPr>
        </p:nvSpPr>
        <p:spPr/>
        <p:txBody>
          <a:bodyPr/>
          <a:lstStyle/>
          <a:p>
            <a:pPr eaLnBrk="1" hangingPunct="1">
              <a:lnSpc>
                <a:spcPct val="80000"/>
              </a:lnSpc>
            </a:pPr>
            <a:r>
              <a:rPr lang="en-US" altLang="en-US" sz="2600" smtClean="0"/>
              <a:t>Opportunities to offend</a:t>
            </a:r>
          </a:p>
          <a:p>
            <a:pPr lvl="1" eaLnBrk="1" hangingPunct="1">
              <a:lnSpc>
                <a:spcPct val="80000"/>
              </a:lnSpc>
            </a:pPr>
            <a:endParaRPr lang="en-US" altLang="en-US" sz="600" smtClean="0"/>
          </a:p>
          <a:p>
            <a:pPr lvl="1" eaLnBrk="1" hangingPunct="1">
              <a:lnSpc>
                <a:spcPct val="80000"/>
              </a:lnSpc>
            </a:pPr>
            <a:r>
              <a:rPr lang="en-US" altLang="en-US" sz="2200" smtClean="0"/>
              <a:t>Work is filled with both legitimate and illegitimate opportunities</a:t>
            </a:r>
          </a:p>
          <a:p>
            <a:pPr lvl="1" eaLnBrk="1" hangingPunct="1">
              <a:lnSpc>
                <a:spcPct val="80000"/>
              </a:lnSpc>
            </a:pPr>
            <a:endParaRPr lang="en-US" altLang="en-US" sz="400" smtClean="0"/>
          </a:p>
          <a:p>
            <a:pPr lvl="1" eaLnBrk="1" hangingPunct="1">
              <a:lnSpc>
                <a:spcPct val="80000"/>
              </a:lnSpc>
            </a:pPr>
            <a:r>
              <a:rPr lang="en-US" altLang="en-US" sz="2200" smtClean="0"/>
              <a:t>Shover and Hochstetler use the concept of </a:t>
            </a:r>
            <a:r>
              <a:rPr lang="en-US" altLang="en-US" sz="2200" i="1" smtClean="0"/>
              <a:t>lure</a:t>
            </a:r>
            <a:r>
              <a:rPr lang="en-US" altLang="en-US" sz="2200" smtClean="0"/>
              <a:t> to describe the presence of attractive targets for offending </a:t>
            </a:r>
          </a:p>
          <a:p>
            <a:pPr lvl="2" eaLnBrk="1" hangingPunct="1">
              <a:lnSpc>
                <a:spcPct val="80000"/>
              </a:lnSpc>
            </a:pPr>
            <a:endParaRPr lang="en-US" altLang="en-US" sz="600" smtClean="0"/>
          </a:p>
          <a:p>
            <a:pPr lvl="2" eaLnBrk="1" hangingPunct="1">
              <a:lnSpc>
                <a:spcPct val="80000"/>
              </a:lnSpc>
            </a:pPr>
            <a:r>
              <a:rPr lang="en-US" altLang="en-US" sz="2100" smtClean="0"/>
              <a:t>Lure is arrangements or situations that turn heads</a:t>
            </a:r>
          </a:p>
          <a:p>
            <a:pPr lvl="2" eaLnBrk="1" hangingPunct="1">
              <a:lnSpc>
                <a:spcPct val="80000"/>
              </a:lnSpc>
            </a:pPr>
            <a:endParaRPr lang="en-US" altLang="en-US" sz="600" smtClean="0"/>
          </a:p>
          <a:p>
            <a:pPr lvl="2" eaLnBrk="1" hangingPunct="1">
              <a:lnSpc>
                <a:spcPct val="80000"/>
              </a:lnSpc>
            </a:pPr>
            <a:r>
              <a:rPr lang="en-US" altLang="en-US" sz="2100" smtClean="0"/>
              <a:t>However, the chance to offend is not a full-fledged opportunity unless credible oversight is lacking</a:t>
            </a:r>
          </a:p>
          <a:p>
            <a:pPr lvl="2" eaLnBrk="1" hangingPunct="1">
              <a:lnSpc>
                <a:spcPct val="80000"/>
              </a:lnSpc>
            </a:pPr>
            <a:endParaRPr lang="en-US" altLang="en-US" sz="600" smtClean="0"/>
          </a:p>
          <a:p>
            <a:pPr lvl="3" eaLnBrk="1" hangingPunct="1">
              <a:lnSpc>
                <a:spcPct val="80000"/>
              </a:lnSpc>
            </a:pPr>
            <a:r>
              <a:rPr lang="en-US" altLang="en-US" sz="1800" smtClean="0"/>
              <a:t>Thus, lure is not a criminal opportunity unless there is a lack of oversight</a:t>
            </a:r>
          </a:p>
          <a:p>
            <a:pPr lvl="3" eaLnBrk="1" hangingPunct="1">
              <a:lnSpc>
                <a:spcPct val="80000"/>
              </a:lnSpc>
            </a:pPr>
            <a:endParaRPr lang="en-US" altLang="en-US" sz="600" smtClean="0"/>
          </a:p>
          <a:p>
            <a:pPr lvl="3" eaLnBrk="1" hangingPunct="1">
              <a:lnSpc>
                <a:spcPct val="80000"/>
              </a:lnSpc>
            </a:pPr>
            <a:r>
              <a:rPr lang="en-US" altLang="en-US" sz="1800" smtClean="0"/>
              <a:t>Lure makes the criminally predisposed and tempted                          sensitive to whether their actions are being monitored                            and how oversight can be defeated</a:t>
            </a:r>
          </a:p>
          <a:p>
            <a:pPr lvl="2" eaLnBrk="1" hangingPunct="1">
              <a:lnSpc>
                <a:spcPct val="80000"/>
              </a:lnSpc>
            </a:pPr>
            <a:endParaRPr lang="en-US" altLang="en-US" sz="600" smtClean="0"/>
          </a:p>
          <a:p>
            <a:pPr lvl="1" eaLnBrk="1" hangingPunct="1">
              <a:lnSpc>
                <a:spcPct val="80000"/>
              </a:lnSpc>
            </a:pPr>
            <a:endParaRPr lang="en-US" altLang="en-US" sz="2200" smtClean="0"/>
          </a:p>
          <a:p>
            <a:pPr lvl="1" eaLnBrk="1" hangingPunct="1">
              <a:lnSpc>
                <a:spcPct val="80000"/>
              </a:lnSpc>
            </a:pPr>
            <a:endParaRPr lang="en-US" altLang="en-US" sz="2200" smtClean="0"/>
          </a:p>
        </p:txBody>
      </p:sp>
      <p:sp>
        <p:nvSpPr>
          <p:cNvPr id="25604" name="Rectangle 4"/>
          <p:cNvSpPr>
            <a:spLocks noChangeArrowheads="1"/>
          </p:cNvSpPr>
          <p:nvPr/>
        </p:nvSpPr>
        <p:spPr bwMode="auto">
          <a:xfrm>
            <a:off x="7391400" y="5410200"/>
            <a:ext cx="1676400" cy="1295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pic>
        <p:nvPicPr>
          <p:cNvPr id="25605" name="Picture 5" descr="MCj044192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467600" y="5516563"/>
            <a:ext cx="1371600"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7543800" cy="1295400"/>
          </a:xfrm>
        </p:spPr>
        <p:txBody>
          <a:bodyPr>
            <a:normAutofit fontScale="90000"/>
          </a:bodyPr>
          <a:lstStyle/>
          <a:p>
            <a:pPr eaLnBrk="1" hangingPunct="1"/>
            <a:r>
              <a:rPr lang="en-US" altLang="en-US" sz="3000" smtClean="0"/>
              <a:t>Theories of White-Collar Crime—</a:t>
            </a:r>
            <a:br>
              <a:rPr lang="en-US" altLang="en-US" sz="3000" smtClean="0"/>
            </a:br>
            <a:r>
              <a:rPr lang="en-US" altLang="en-US" sz="3000" smtClean="0"/>
              <a:t>Shover and Hochstetler: “Choosing White-Collar Crime”</a:t>
            </a:r>
          </a:p>
        </p:txBody>
      </p:sp>
      <p:sp>
        <p:nvSpPr>
          <p:cNvPr id="26627" name="Rectangle 3"/>
          <p:cNvSpPr>
            <a:spLocks noGrp="1" noChangeArrowheads="1"/>
          </p:cNvSpPr>
          <p:nvPr>
            <p:ph idx="1"/>
          </p:nvPr>
        </p:nvSpPr>
        <p:spPr/>
        <p:txBody>
          <a:bodyPr/>
          <a:lstStyle/>
          <a:p>
            <a:pPr eaLnBrk="1" hangingPunct="1">
              <a:lnSpc>
                <a:spcPct val="90000"/>
              </a:lnSpc>
            </a:pPr>
            <a:r>
              <a:rPr lang="en-US" altLang="en-US" smtClean="0"/>
              <a:t>Opportunities to offend</a:t>
            </a:r>
          </a:p>
          <a:p>
            <a:pPr eaLnBrk="1" hangingPunct="1">
              <a:lnSpc>
                <a:spcPct val="90000"/>
              </a:lnSpc>
            </a:pPr>
            <a:endParaRPr lang="en-US" altLang="en-US" sz="500" smtClean="0"/>
          </a:p>
          <a:p>
            <a:pPr lvl="1" eaLnBrk="1" hangingPunct="1">
              <a:lnSpc>
                <a:spcPct val="90000"/>
              </a:lnSpc>
            </a:pPr>
            <a:r>
              <a:rPr lang="en-US" altLang="en-US" smtClean="0"/>
              <a:t>A criminal opportunity is an arrangement that offers potential for criminal rewards with little apparent risk for detection</a:t>
            </a:r>
          </a:p>
          <a:p>
            <a:pPr lvl="2" eaLnBrk="1" hangingPunct="1">
              <a:lnSpc>
                <a:spcPct val="90000"/>
              </a:lnSpc>
            </a:pPr>
            <a:endParaRPr lang="en-US" altLang="en-US" sz="500" smtClean="0"/>
          </a:p>
          <a:p>
            <a:pPr lvl="2" eaLnBrk="1" hangingPunct="1">
              <a:lnSpc>
                <a:spcPct val="90000"/>
              </a:lnSpc>
            </a:pPr>
            <a:r>
              <a:rPr lang="en-US" altLang="en-US" smtClean="0"/>
              <a:t>Lure is a key determinant of the supply of opportunities for white-collar crime</a:t>
            </a:r>
          </a:p>
          <a:p>
            <a:pPr lvl="2" eaLnBrk="1" hangingPunct="1">
              <a:lnSpc>
                <a:spcPct val="90000"/>
              </a:lnSpc>
            </a:pPr>
            <a:endParaRPr lang="en-US" altLang="en-US" sz="500" smtClean="0"/>
          </a:p>
          <a:p>
            <a:pPr lvl="2" eaLnBrk="1" hangingPunct="1">
              <a:lnSpc>
                <a:spcPct val="90000"/>
              </a:lnSpc>
            </a:pPr>
            <a:r>
              <a:rPr lang="en-US" altLang="en-US" smtClean="0"/>
              <a:t>People and organizations can be </a:t>
            </a:r>
            <a:r>
              <a:rPr lang="en-US" altLang="en-US" i="1" smtClean="0"/>
              <a:t>predisposed</a:t>
            </a:r>
            <a:r>
              <a:rPr lang="en-US" altLang="en-US" smtClean="0"/>
              <a:t> to exploit lure</a:t>
            </a:r>
          </a:p>
          <a:p>
            <a:pPr lvl="2" eaLnBrk="1" hangingPunct="1">
              <a:lnSpc>
                <a:spcPct val="90000"/>
              </a:lnSpc>
            </a:pPr>
            <a:endParaRPr lang="en-US" altLang="en-US" sz="500" smtClean="0"/>
          </a:p>
          <a:p>
            <a:pPr lvl="2" eaLnBrk="1" hangingPunct="1">
              <a:lnSpc>
                <a:spcPct val="90000"/>
              </a:lnSpc>
            </a:pPr>
            <a:r>
              <a:rPr lang="en-US" altLang="en-US" smtClean="0"/>
              <a:t>The middle-class and upper-class backgrounds of white-collar criminals can lead to a predisposition to exploit lure</a:t>
            </a:r>
          </a:p>
          <a:p>
            <a:pPr lvl="3" eaLnBrk="1" hangingPunct="1">
              <a:lnSpc>
                <a:spcPct val="90000"/>
              </a:lnSpc>
            </a:pPr>
            <a:endParaRPr lang="en-US" altLang="en-US" sz="400" smtClean="0"/>
          </a:p>
          <a:p>
            <a:pPr lvl="3" eaLnBrk="1" hangingPunct="1">
              <a:lnSpc>
                <a:spcPct val="90000"/>
              </a:lnSpc>
            </a:pPr>
            <a:endParaRPr lang="en-US" altLang="en-US" sz="400" smtClean="0"/>
          </a:p>
          <a:p>
            <a:pPr lvl="2"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04800"/>
            <a:ext cx="7543800" cy="1295400"/>
          </a:xfrm>
        </p:spPr>
        <p:txBody>
          <a:bodyPr>
            <a:normAutofit fontScale="90000"/>
          </a:bodyPr>
          <a:lstStyle/>
          <a:p>
            <a:pPr eaLnBrk="1" hangingPunct="1"/>
            <a:r>
              <a:rPr lang="en-US" altLang="en-US" sz="3000" smtClean="0"/>
              <a:t>Theories of White-Collar Crime—</a:t>
            </a:r>
            <a:br>
              <a:rPr lang="en-US" altLang="en-US" sz="3000" smtClean="0"/>
            </a:br>
            <a:r>
              <a:rPr lang="en-US" altLang="en-US" sz="3000" smtClean="0"/>
              <a:t>Shover and Hochstetler: “Choosing White-Collar Crime”</a:t>
            </a:r>
          </a:p>
        </p:txBody>
      </p:sp>
      <p:sp>
        <p:nvSpPr>
          <p:cNvPr id="27651" name="Rectangle 3"/>
          <p:cNvSpPr>
            <a:spLocks noGrp="1" noChangeArrowheads="1"/>
          </p:cNvSpPr>
          <p:nvPr>
            <p:ph idx="1"/>
          </p:nvPr>
        </p:nvSpPr>
        <p:spPr/>
        <p:txBody>
          <a:bodyPr/>
          <a:lstStyle/>
          <a:p>
            <a:pPr eaLnBrk="1" hangingPunct="1"/>
            <a:r>
              <a:rPr lang="en-US" altLang="en-US" smtClean="0"/>
              <a:t>Opportunities to offend</a:t>
            </a:r>
          </a:p>
          <a:p>
            <a:pPr lvl="1" eaLnBrk="1" hangingPunct="1"/>
            <a:endParaRPr lang="en-US" altLang="en-US" sz="600" smtClean="0"/>
          </a:p>
          <a:p>
            <a:pPr lvl="1" eaLnBrk="1" hangingPunct="1"/>
            <a:r>
              <a:rPr lang="en-US" altLang="en-US" smtClean="0"/>
              <a:t>Middle-class family and community life may be a “generative world”</a:t>
            </a:r>
          </a:p>
          <a:p>
            <a:pPr lvl="2" eaLnBrk="1" hangingPunct="1"/>
            <a:endParaRPr lang="en-US" altLang="en-US" sz="500" smtClean="0"/>
          </a:p>
          <a:p>
            <a:pPr lvl="2" eaLnBrk="1" hangingPunct="1"/>
            <a:r>
              <a:rPr lang="en-US" altLang="en-US" smtClean="0"/>
              <a:t>Socialized to exert social power in relationships, take risks, and be competitive</a:t>
            </a:r>
          </a:p>
          <a:p>
            <a:pPr lvl="3" eaLnBrk="1" hangingPunct="1"/>
            <a:endParaRPr lang="en-US" altLang="en-US" sz="600" smtClean="0"/>
          </a:p>
          <a:p>
            <a:pPr lvl="3" eaLnBrk="1" hangingPunct="1"/>
            <a:r>
              <a:rPr lang="en-US" altLang="en-US" smtClean="0"/>
              <a:t>May become arrogant and uncaring toward others or have a sense of entitlement</a:t>
            </a:r>
          </a:p>
          <a:p>
            <a:pPr lvl="3" eaLnBrk="1" hangingPunct="1"/>
            <a:endParaRPr lang="en-US" altLang="en-US" sz="600" smtClean="0"/>
          </a:p>
          <a:p>
            <a:pPr lvl="3" eaLnBrk="1" hangingPunct="1"/>
            <a:r>
              <a:rPr lang="en-US" altLang="en-US" smtClean="0"/>
              <a:t>Develop linguistic skills to help them neutralize constraints and deny guilt</a:t>
            </a:r>
          </a:p>
          <a:p>
            <a:pPr lvl="1" eaLnBrk="1" hangingPunct="1"/>
            <a:endParaRPr lang="en-US" altLang="en-US" sz="600" smtClean="0"/>
          </a:p>
          <a:p>
            <a:pPr lvl="1"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04800"/>
            <a:ext cx="7543800" cy="1295400"/>
          </a:xfrm>
        </p:spPr>
        <p:txBody>
          <a:bodyPr>
            <a:normAutofit fontScale="90000"/>
          </a:bodyPr>
          <a:lstStyle/>
          <a:p>
            <a:pPr eaLnBrk="1" hangingPunct="1"/>
            <a:r>
              <a:rPr lang="en-US" altLang="en-US" sz="3000" smtClean="0"/>
              <a:t>Theories of White-Collar Crime—</a:t>
            </a:r>
            <a:br>
              <a:rPr lang="en-US" altLang="en-US" sz="3000" smtClean="0"/>
            </a:br>
            <a:r>
              <a:rPr lang="en-US" altLang="en-US" sz="3000" smtClean="0"/>
              <a:t>Shover and Hochstetler: “Choosing White-Collar Crime”</a:t>
            </a:r>
          </a:p>
        </p:txBody>
      </p:sp>
      <p:sp>
        <p:nvSpPr>
          <p:cNvPr id="28675" name="Rectangle 3"/>
          <p:cNvSpPr>
            <a:spLocks noGrp="1" noChangeArrowheads="1"/>
          </p:cNvSpPr>
          <p:nvPr>
            <p:ph idx="1"/>
          </p:nvPr>
        </p:nvSpPr>
        <p:spPr>
          <a:xfrm>
            <a:off x="457200" y="1752600"/>
            <a:ext cx="8229600" cy="4411663"/>
          </a:xfrm>
        </p:spPr>
        <p:txBody>
          <a:bodyPr/>
          <a:lstStyle/>
          <a:p>
            <a:pPr eaLnBrk="1" hangingPunct="1"/>
            <a:r>
              <a:rPr lang="en-US" altLang="en-US" smtClean="0"/>
              <a:t>Opportunities to offend</a:t>
            </a:r>
          </a:p>
          <a:p>
            <a:pPr lvl="1" eaLnBrk="1" hangingPunct="1"/>
            <a:endParaRPr lang="en-US" altLang="en-US" sz="500" smtClean="0"/>
          </a:p>
          <a:p>
            <a:pPr lvl="1" eaLnBrk="1" hangingPunct="1"/>
            <a:r>
              <a:rPr lang="en-US" altLang="en-US" smtClean="0"/>
              <a:t>Many white-collar jobs involve trust with little oversight</a:t>
            </a:r>
          </a:p>
          <a:p>
            <a:pPr lvl="2" eaLnBrk="1" hangingPunct="1"/>
            <a:endParaRPr lang="en-US" altLang="en-US" sz="600" smtClean="0"/>
          </a:p>
          <a:p>
            <a:pPr lvl="2" eaLnBrk="1" hangingPunct="1"/>
            <a:r>
              <a:rPr lang="en-US" altLang="en-US" smtClean="0"/>
              <a:t>The regulatory and criminal justice systems often provide no or ineffective oversight of powerful lures in white-collar settings</a:t>
            </a:r>
          </a:p>
          <a:p>
            <a:pPr lvl="3" eaLnBrk="1" hangingPunct="1"/>
            <a:endParaRPr lang="en-US" altLang="en-US" sz="600" smtClean="0"/>
          </a:p>
          <a:p>
            <a:pPr lvl="3" eaLnBrk="1" hangingPunct="1"/>
            <a:r>
              <a:rPr lang="en-US" altLang="en-US" smtClean="0"/>
              <a:t>Often place corporate economic interests above the interests of workers or consumers</a:t>
            </a:r>
          </a:p>
          <a:p>
            <a:pPr lvl="2" eaLnBrk="1" hangingPunct="1"/>
            <a:endParaRPr lang="en-US" altLang="en-US" sz="500" smtClean="0"/>
          </a:p>
          <a:p>
            <a:pPr lvl="2" eaLnBrk="1" hangingPunct="1"/>
            <a:r>
              <a:rPr lang="en-US" altLang="en-US" smtClean="0"/>
              <a:t>Lure becomes opportunity in the absence of credible oversight</a:t>
            </a:r>
          </a:p>
          <a:p>
            <a:pPr lvl="1"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04800"/>
            <a:ext cx="7543800" cy="1295400"/>
          </a:xfrm>
        </p:spPr>
        <p:txBody>
          <a:bodyPr>
            <a:normAutofit fontScale="90000"/>
          </a:bodyPr>
          <a:lstStyle/>
          <a:p>
            <a:pPr eaLnBrk="1" hangingPunct="1"/>
            <a:r>
              <a:rPr lang="en-US" altLang="en-US" sz="3000" smtClean="0"/>
              <a:t>Theories of White-Collar Crime—</a:t>
            </a:r>
            <a:br>
              <a:rPr lang="en-US" altLang="en-US" sz="3000" smtClean="0"/>
            </a:br>
            <a:r>
              <a:rPr lang="en-US" altLang="en-US" sz="3000" smtClean="0"/>
              <a:t>Shover and Hochstetler: “Choosing White-Collar Crime”</a:t>
            </a:r>
          </a:p>
        </p:txBody>
      </p:sp>
      <p:sp>
        <p:nvSpPr>
          <p:cNvPr id="29699" name="Rectangle 3"/>
          <p:cNvSpPr>
            <a:spLocks noGrp="1" noChangeArrowheads="1"/>
          </p:cNvSpPr>
          <p:nvPr>
            <p:ph idx="1"/>
          </p:nvPr>
        </p:nvSpPr>
        <p:spPr/>
        <p:txBody>
          <a:bodyPr/>
          <a:lstStyle/>
          <a:p>
            <a:pPr eaLnBrk="1" hangingPunct="1">
              <a:lnSpc>
                <a:spcPct val="90000"/>
              </a:lnSpc>
            </a:pPr>
            <a:r>
              <a:rPr lang="en-US" altLang="en-US" sz="2600" smtClean="0"/>
              <a:t>Opportunities to offend</a:t>
            </a:r>
          </a:p>
          <a:p>
            <a:pPr lvl="1" eaLnBrk="1" hangingPunct="1">
              <a:lnSpc>
                <a:spcPct val="90000"/>
              </a:lnSpc>
            </a:pPr>
            <a:endParaRPr lang="en-US" altLang="en-US" sz="400" smtClean="0"/>
          </a:p>
          <a:p>
            <a:pPr lvl="1" eaLnBrk="1" hangingPunct="1">
              <a:lnSpc>
                <a:spcPct val="90000"/>
              </a:lnSpc>
            </a:pPr>
            <a:r>
              <a:rPr lang="en-US" altLang="en-US" sz="2200" smtClean="0"/>
              <a:t>Self-restraint is the first line of defense against criminal decision-making</a:t>
            </a:r>
          </a:p>
          <a:p>
            <a:pPr lvl="2" eaLnBrk="1" hangingPunct="1">
              <a:lnSpc>
                <a:spcPct val="90000"/>
              </a:lnSpc>
            </a:pPr>
            <a:endParaRPr lang="en-US" altLang="en-US" sz="500" smtClean="0"/>
          </a:p>
          <a:p>
            <a:pPr lvl="2" eaLnBrk="1" hangingPunct="1">
              <a:lnSpc>
                <a:spcPct val="90000"/>
              </a:lnSpc>
            </a:pPr>
            <a:r>
              <a:rPr lang="en-US" altLang="en-US" sz="2100" smtClean="0"/>
              <a:t>Lure is a criminal opportunity when offenders are indifferent to the tug of conscience, reputation, or concern for family and peers </a:t>
            </a:r>
          </a:p>
          <a:p>
            <a:pPr lvl="1" eaLnBrk="1" hangingPunct="1">
              <a:lnSpc>
                <a:spcPct val="90000"/>
              </a:lnSpc>
            </a:pPr>
            <a:endParaRPr lang="en-US" altLang="en-US" sz="500" smtClean="0"/>
          </a:p>
          <a:p>
            <a:pPr lvl="1" eaLnBrk="1" hangingPunct="1">
              <a:lnSpc>
                <a:spcPct val="90000"/>
              </a:lnSpc>
            </a:pPr>
            <a:r>
              <a:rPr lang="en-US" altLang="en-US" sz="2200" smtClean="0"/>
              <a:t>State oversight is external to the individual</a:t>
            </a:r>
          </a:p>
          <a:p>
            <a:pPr lvl="2" eaLnBrk="1" hangingPunct="1">
              <a:lnSpc>
                <a:spcPct val="90000"/>
              </a:lnSpc>
            </a:pPr>
            <a:endParaRPr lang="en-US" altLang="en-US" sz="500" smtClean="0"/>
          </a:p>
          <a:p>
            <a:pPr lvl="2" eaLnBrk="1" hangingPunct="1">
              <a:lnSpc>
                <a:spcPct val="90000"/>
              </a:lnSpc>
            </a:pPr>
            <a:r>
              <a:rPr lang="en-US" altLang="en-US" sz="2100" smtClean="0"/>
              <a:t>Not very effective</a:t>
            </a:r>
          </a:p>
          <a:p>
            <a:pPr lvl="2" eaLnBrk="1" hangingPunct="1">
              <a:lnSpc>
                <a:spcPct val="90000"/>
              </a:lnSpc>
            </a:pPr>
            <a:endParaRPr lang="en-US" altLang="en-US" sz="500" smtClean="0"/>
          </a:p>
          <a:p>
            <a:pPr lvl="2" eaLnBrk="1" hangingPunct="1">
              <a:lnSpc>
                <a:spcPct val="90000"/>
              </a:lnSpc>
            </a:pPr>
            <a:r>
              <a:rPr lang="en-US" altLang="en-US" sz="2100" smtClean="0"/>
              <a:t>Can be direct observation by individuals or impersonal monitoring via periodic audits, television cameras, or computer programs</a:t>
            </a:r>
          </a:p>
          <a:p>
            <a:pPr eaLnBrk="1" hangingPunct="1">
              <a:lnSpc>
                <a:spcPct val="90000"/>
              </a:lnSpc>
            </a:pPr>
            <a:endParaRPr lang="en-US" altLang="en-US" sz="26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Theories of White-Collar Crime</a:t>
            </a:r>
          </a:p>
        </p:txBody>
      </p:sp>
      <p:sp>
        <p:nvSpPr>
          <p:cNvPr id="30723" name="Rectangle 3"/>
          <p:cNvSpPr>
            <a:spLocks noGrp="1" noChangeArrowheads="1"/>
          </p:cNvSpPr>
          <p:nvPr>
            <p:ph idx="1"/>
          </p:nvPr>
        </p:nvSpPr>
        <p:spPr/>
        <p:txBody>
          <a:bodyPr/>
          <a:lstStyle/>
          <a:p>
            <a:pPr marL="571500" indent="-571500" eaLnBrk="1" hangingPunct="1">
              <a:lnSpc>
                <a:spcPct val="90000"/>
              </a:lnSpc>
            </a:pPr>
            <a:r>
              <a:rPr lang="en-US" altLang="en-US" smtClean="0"/>
              <a:t>Opportunities to offend</a:t>
            </a:r>
          </a:p>
          <a:p>
            <a:pPr marL="839788" lvl="1" indent="-495300" eaLnBrk="1" hangingPunct="1">
              <a:lnSpc>
                <a:spcPct val="90000"/>
              </a:lnSpc>
            </a:pPr>
            <a:endParaRPr lang="en-US" altLang="en-US" sz="500" smtClean="0"/>
          </a:p>
          <a:p>
            <a:pPr marL="839788" lvl="1" indent="-495300" eaLnBrk="1" hangingPunct="1">
              <a:lnSpc>
                <a:spcPct val="90000"/>
              </a:lnSpc>
            </a:pPr>
            <a:r>
              <a:rPr lang="en-US" altLang="en-US" smtClean="0"/>
              <a:t>Benson and Moore argue three properties characterize white-collar offenses:</a:t>
            </a:r>
          </a:p>
          <a:p>
            <a:pPr marL="1131888" lvl="2" indent="-438150" eaLnBrk="1" hangingPunct="1">
              <a:lnSpc>
                <a:spcPct val="90000"/>
              </a:lnSpc>
              <a:buFont typeface="Wingdings" pitchFamily="2" charset="2"/>
              <a:buAutoNum type="arabicPeriod"/>
            </a:pPr>
            <a:endParaRPr lang="en-US" altLang="en-US" sz="500" smtClean="0"/>
          </a:p>
          <a:p>
            <a:pPr marL="1131888" lvl="2" indent="-438150" eaLnBrk="1" hangingPunct="1">
              <a:lnSpc>
                <a:spcPct val="90000"/>
              </a:lnSpc>
              <a:buFont typeface="Wingdings" pitchFamily="2" charset="2"/>
              <a:buAutoNum type="arabicPeriod"/>
            </a:pPr>
            <a:r>
              <a:rPr lang="en-US" altLang="en-US" smtClean="0"/>
              <a:t>The offender has</a:t>
            </a:r>
            <a:r>
              <a:rPr lang="en-US" altLang="en-US" i="1" smtClean="0"/>
              <a:t> legitimate access</a:t>
            </a:r>
            <a:r>
              <a:rPr lang="en-US" altLang="en-US" smtClean="0"/>
              <a:t> to the location in which the crime is committed</a:t>
            </a:r>
          </a:p>
          <a:p>
            <a:pPr marL="1131888" lvl="2" indent="-438150" eaLnBrk="1" hangingPunct="1">
              <a:lnSpc>
                <a:spcPct val="90000"/>
              </a:lnSpc>
              <a:buFont typeface="Wingdings" pitchFamily="2" charset="2"/>
              <a:buAutoNum type="arabicPeriod"/>
            </a:pPr>
            <a:endParaRPr lang="en-US" altLang="en-US" sz="500" smtClean="0"/>
          </a:p>
          <a:p>
            <a:pPr marL="1131888" lvl="2" indent="-438150" eaLnBrk="1" hangingPunct="1">
              <a:lnSpc>
                <a:spcPct val="90000"/>
              </a:lnSpc>
              <a:buFont typeface="Wingdings" pitchFamily="2" charset="2"/>
              <a:buAutoNum type="arabicPeriod"/>
            </a:pPr>
            <a:r>
              <a:rPr lang="en-US" altLang="en-US" smtClean="0"/>
              <a:t>The offender is </a:t>
            </a:r>
            <a:r>
              <a:rPr lang="en-US" altLang="en-US" i="1" smtClean="0"/>
              <a:t>spatially separated </a:t>
            </a:r>
            <a:r>
              <a:rPr lang="en-US" altLang="en-US" smtClean="0"/>
              <a:t>from the victim</a:t>
            </a:r>
          </a:p>
          <a:p>
            <a:pPr marL="1131888" lvl="2" indent="-438150" eaLnBrk="1" hangingPunct="1">
              <a:lnSpc>
                <a:spcPct val="90000"/>
              </a:lnSpc>
              <a:buFont typeface="Wingdings" pitchFamily="2" charset="2"/>
              <a:buAutoNum type="arabicPeriod"/>
            </a:pPr>
            <a:endParaRPr lang="en-US" altLang="en-US" sz="500" smtClean="0"/>
          </a:p>
          <a:p>
            <a:pPr marL="1131888" lvl="2" indent="-438150" eaLnBrk="1" hangingPunct="1">
              <a:lnSpc>
                <a:spcPct val="90000"/>
              </a:lnSpc>
              <a:buFont typeface="Wingdings" pitchFamily="2" charset="2"/>
              <a:buAutoNum type="arabicPeriod"/>
            </a:pPr>
            <a:r>
              <a:rPr lang="en-US" altLang="en-US" smtClean="0"/>
              <a:t>The offender’s actions have a </a:t>
            </a:r>
            <a:r>
              <a:rPr lang="en-US" altLang="en-US" i="1" smtClean="0"/>
              <a:t>superficial appearance of legitimacy </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mtClean="0"/>
              <a:t>The above conditions provide ample opportunities to deceive others and to conceal conspiracies to offend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Theories of White-Collar Crime</a:t>
            </a:r>
          </a:p>
        </p:txBody>
      </p:sp>
      <p:sp>
        <p:nvSpPr>
          <p:cNvPr id="31747" name="Rectangle 3"/>
          <p:cNvSpPr>
            <a:spLocks noGrp="1" noChangeArrowheads="1"/>
          </p:cNvSpPr>
          <p:nvPr>
            <p:ph idx="1"/>
          </p:nvPr>
        </p:nvSpPr>
        <p:spPr/>
        <p:txBody>
          <a:bodyPr/>
          <a:lstStyle/>
          <a:p>
            <a:pPr eaLnBrk="1" hangingPunct="1"/>
            <a:r>
              <a:rPr lang="en-US" altLang="en-US" smtClean="0"/>
              <a:t>Decision-making by respectable offenders</a:t>
            </a:r>
          </a:p>
          <a:p>
            <a:pPr lvl="1" eaLnBrk="1" hangingPunct="1"/>
            <a:endParaRPr lang="en-US" altLang="en-US" sz="700" smtClean="0"/>
          </a:p>
          <a:p>
            <a:pPr lvl="1" eaLnBrk="1" hangingPunct="1"/>
            <a:r>
              <a:rPr lang="en-US" altLang="en-US" smtClean="0"/>
              <a:t>Must deal with the cognitive dissonance of a being a good person doing a bad thing</a:t>
            </a:r>
          </a:p>
          <a:p>
            <a:pPr lvl="2" eaLnBrk="1" hangingPunct="1"/>
            <a:endParaRPr lang="en-US" altLang="en-US" sz="600" smtClean="0"/>
          </a:p>
          <a:p>
            <a:pPr lvl="2" eaLnBrk="1" hangingPunct="1"/>
            <a:r>
              <a:rPr lang="en-US" altLang="en-US" smtClean="0"/>
              <a:t>Use the techniques of neutralization (Sykes and Matza)</a:t>
            </a:r>
          </a:p>
          <a:p>
            <a:pPr lvl="3" eaLnBrk="1" hangingPunct="1"/>
            <a:endParaRPr lang="en-US" altLang="en-US" sz="600" smtClean="0"/>
          </a:p>
          <a:p>
            <a:pPr lvl="3" eaLnBrk="1" hangingPunct="1"/>
            <a:r>
              <a:rPr lang="en-US" altLang="en-US" smtClean="0"/>
              <a:t>People have to invoke beliefs that would neutralize normative controls</a:t>
            </a:r>
          </a:p>
          <a:p>
            <a:pPr lvl="3" eaLnBrk="1" hangingPunct="1"/>
            <a:endParaRPr lang="en-US" altLang="en-US" sz="600" smtClean="0"/>
          </a:p>
          <a:p>
            <a:pPr lvl="3" eaLnBrk="1" hangingPunct="1"/>
            <a:r>
              <a:rPr lang="en-US" altLang="en-US" smtClean="0"/>
              <a:t>Makes breaking the law permissible </a:t>
            </a:r>
          </a:p>
          <a:p>
            <a:pPr lvl="2" eaLnBrk="1" hangingPunct="1"/>
            <a:endParaRPr lang="en-US" altLang="en-US" sz="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altLang="en-US" smtClean="0"/>
              <a:t>The “Discovery” of White-Collar Crime</a:t>
            </a:r>
          </a:p>
        </p:txBody>
      </p:sp>
      <p:sp>
        <p:nvSpPr>
          <p:cNvPr id="5123" name="Rectangle 3"/>
          <p:cNvSpPr>
            <a:spLocks noGrp="1" noChangeArrowheads="1"/>
          </p:cNvSpPr>
          <p:nvPr>
            <p:ph idx="1"/>
          </p:nvPr>
        </p:nvSpPr>
        <p:spPr/>
        <p:txBody>
          <a:bodyPr/>
          <a:lstStyle/>
          <a:p>
            <a:pPr marL="495300" indent="-495300" eaLnBrk="1" hangingPunct="1">
              <a:lnSpc>
                <a:spcPct val="80000"/>
              </a:lnSpc>
            </a:pPr>
            <a:r>
              <a:rPr lang="en-US" altLang="en-US" sz="2100" smtClean="0"/>
              <a:t>Five factors coalesced to increase concern about white-collar crime:</a:t>
            </a:r>
          </a:p>
          <a:p>
            <a:pPr marL="763588" lvl="1" indent="-419100" eaLnBrk="1" hangingPunct="1">
              <a:lnSpc>
                <a:spcPct val="80000"/>
              </a:lnSpc>
              <a:buFont typeface="Wingdings" pitchFamily="2" charset="2"/>
              <a:buAutoNum type="arabicPeriod"/>
            </a:pPr>
            <a:endParaRPr lang="en-US" altLang="en-US" sz="600" smtClean="0"/>
          </a:p>
          <a:p>
            <a:pPr marL="763588" lvl="1" indent="-419100" eaLnBrk="1" hangingPunct="1">
              <a:lnSpc>
                <a:spcPct val="80000"/>
              </a:lnSpc>
              <a:buFont typeface="Wingdings" pitchFamily="2" charset="2"/>
              <a:buAutoNum type="arabicPeriod"/>
            </a:pPr>
            <a:r>
              <a:rPr lang="en-US" altLang="en-US" sz="2000" smtClean="0"/>
              <a:t>The turbulence of the 1960s and 1970s (Vietnam, Watergate, Kent State) caused the public to mistrust those in power, including the government and corporate officials</a:t>
            </a:r>
          </a:p>
          <a:p>
            <a:pPr marL="763588" lvl="1" indent="-419100" eaLnBrk="1" hangingPunct="1">
              <a:lnSpc>
                <a:spcPct val="80000"/>
              </a:lnSpc>
              <a:buFont typeface="Wingdings" pitchFamily="2" charset="2"/>
              <a:buAutoNum type="arabicPeriod"/>
            </a:pPr>
            <a:endParaRPr lang="en-US" altLang="en-US" sz="600" smtClean="0"/>
          </a:p>
          <a:p>
            <a:pPr marL="763588" lvl="1" indent="-419100" eaLnBrk="1" hangingPunct="1">
              <a:lnSpc>
                <a:spcPct val="80000"/>
              </a:lnSpc>
              <a:buFont typeface="Wingdings" pitchFamily="2" charset="2"/>
              <a:buAutoNum type="arabicPeriod"/>
            </a:pPr>
            <a:r>
              <a:rPr lang="en-US" altLang="en-US" sz="2000" smtClean="0"/>
              <a:t>The Civil Rights Movement increased the salience of equality before the law</a:t>
            </a:r>
          </a:p>
          <a:p>
            <a:pPr marL="763588" lvl="1" indent="-419100" eaLnBrk="1" hangingPunct="1">
              <a:lnSpc>
                <a:spcPct val="80000"/>
              </a:lnSpc>
              <a:buFont typeface="Wingdings" pitchFamily="2" charset="2"/>
              <a:buAutoNum type="arabicPeriod"/>
            </a:pPr>
            <a:endParaRPr lang="en-US" altLang="en-US" sz="500" smtClean="0"/>
          </a:p>
          <a:p>
            <a:pPr marL="763588" lvl="1" indent="-419100" eaLnBrk="1" hangingPunct="1">
              <a:lnSpc>
                <a:spcPct val="80000"/>
              </a:lnSpc>
              <a:buFont typeface="Wingdings" pitchFamily="2" charset="2"/>
              <a:buAutoNum type="arabicPeriod"/>
            </a:pPr>
            <a:r>
              <a:rPr lang="en-US" altLang="en-US" sz="2000" smtClean="0"/>
              <a:t>Consumer and environmental movements disclosed how corporations were defrauding consumers and polluting the environment</a:t>
            </a:r>
          </a:p>
          <a:p>
            <a:pPr marL="763588" lvl="1" indent="-419100" eaLnBrk="1" hangingPunct="1">
              <a:lnSpc>
                <a:spcPct val="80000"/>
              </a:lnSpc>
              <a:buFont typeface="Wingdings" pitchFamily="2" charset="2"/>
              <a:buAutoNum type="arabicPeriod"/>
            </a:pPr>
            <a:endParaRPr lang="en-US" altLang="en-US" sz="500" smtClean="0"/>
          </a:p>
          <a:p>
            <a:pPr marL="763588" lvl="1" indent="-419100" eaLnBrk="1" hangingPunct="1">
              <a:lnSpc>
                <a:spcPct val="80000"/>
              </a:lnSpc>
              <a:buFont typeface="Wingdings" pitchFamily="2" charset="2"/>
              <a:buAutoNum type="arabicPeriod"/>
            </a:pPr>
            <a:r>
              <a:rPr lang="en-US" altLang="en-US" sz="2000" smtClean="0"/>
              <a:t>Television shows regularly publicized how those in positions of power abused the trust placed in them</a:t>
            </a:r>
          </a:p>
          <a:p>
            <a:pPr marL="763588" lvl="1" indent="-419100" eaLnBrk="1" hangingPunct="1">
              <a:lnSpc>
                <a:spcPct val="80000"/>
              </a:lnSpc>
              <a:buFont typeface="Wingdings" pitchFamily="2" charset="2"/>
              <a:buAutoNum type="arabicPeriod"/>
            </a:pPr>
            <a:endParaRPr lang="en-US" altLang="en-US" sz="500" smtClean="0"/>
          </a:p>
          <a:p>
            <a:pPr marL="763588" lvl="1" indent="-419100" eaLnBrk="1" hangingPunct="1">
              <a:lnSpc>
                <a:spcPct val="80000"/>
              </a:lnSpc>
              <a:buFont typeface="Wingdings" pitchFamily="2" charset="2"/>
              <a:buAutoNum type="arabicPeriod"/>
            </a:pPr>
            <a:r>
              <a:rPr lang="en-US" altLang="en-US" sz="2000" smtClean="0"/>
              <a:t>Celebrated prosecutions of white-collar offenders were greeted with praise by the public</a:t>
            </a:r>
          </a:p>
          <a:p>
            <a:pPr marL="495300" indent="-495300" eaLnBrk="1" hangingPunct="1">
              <a:lnSpc>
                <a:spcPct val="80000"/>
              </a:lnSpc>
            </a:pPr>
            <a:endParaRPr lang="en-US" altLang="en-US" sz="21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altLang="en-US" sz="3500" smtClean="0"/>
              <a:t>Theories of White-Collar Crime— </a:t>
            </a:r>
            <a:br>
              <a:rPr lang="en-US" altLang="en-US" sz="3500" smtClean="0"/>
            </a:br>
            <a:r>
              <a:rPr lang="en-US" altLang="en-US" sz="3500" smtClean="0"/>
              <a:t>Benson: “Denying a Guilty Mind”</a:t>
            </a:r>
          </a:p>
        </p:txBody>
      </p:sp>
      <p:sp>
        <p:nvSpPr>
          <p:cNvPr id="32771" name="Rectangle 3"/>
          <p:cNvSpPr>
            <a:spLocks noGrp="1" noChangeArrowheads="1"/>
          </p:cNvSpPr>
          <p:nvPr>
            <p:ph idx="1"/>
          </p:nvPr>
        </p:nvSpPr>
        <p:spPr>
          <a:xfrm>
            <a:off x="457200" y="1719263"/>
            <a:ext cx="8229600" cy="5138737"/>
          </a:xfrm>
        </p:spPr>
        <p:txBody>
          <a:bodyPr/>
          <a:lstStyle/>
          <a:p>
            <a:pPr marL="571500" indent="-571500" eaLnBrk="1" hangingPunct="1">
              <a:lnSpc>
                <a:spcPct val="90000"/>
              </a:lnSpc>
            </a:pPr>
            <a:r>
              <a:rPr lang="en-US" altLang="en-US" sz="2000" smtClean="0"/>
              <a:t>Decision-making by respectable offenders</a:t>
            </a:r>
          </a:p>
          <a:p>
            <a:pPr marL="571500" indent="-571500" eaLnBrk="1" hangingPunct="1">
              <a:lnSpc>
                <a:spcPct val="90000"/>
              </a:lnSpc>
            </a:pPr>
            <a:endParaRPr lang="en-US" altLang="en-US" sz="400" smtClean="0"/>
          </a:p>
          <a:p>
            <a:pPr marL="839788" lvl="1" indent="-495300" eaLnBrk="1" hangingPunct="1">
              <a:lnSpc>
                <a:spcPct val="90000"/>
              </a:lnSpc>
            </a:pPr>
            <a:r>
              <a:rPr lang="en-US" altLang="en-US" sz="2200" smtClean="0"/>
              <a:t>Benson calls this “denying the guilty mind” or denying criminal intent</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z="1700" smtClean="0"/>
              <a:t>Do not deny behavior, but deny that their actions were motivated by a guilty mind</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z="1700" smtClean="0"/>
              <a:t>Develops the concept of  “accounts” or the justifications white-collar offenders use to permit them to neutralize feelings of guilt before and following criminal behavior</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z="1700" smtClean="0"/>
              <a:t>Two varieties of accounts:</a:t>
            </a:r>
          </a:p>
          <a:p>
            <a:pPr marL="1370013" lvl="3" indent="-381000" eaLnBrk="1" hangingPunct="1">
              <a:lnSpc>
                <a:spcPct val="90000"/>
              </a:lnSpc>
              <a:buFont typeface="Wingdings" pitchFamily="2" charset="2"/>
              <a:buAutoNum type="arabicPeriod"/>
            </a:pPr>
            <a:endParaRPr lang="en-US" altLang="en-US" sz="500" smtClean="0"/>
          </a:p>
          <a:p>
            <a:pPr marL="1370013" lvl="3" indent="-381000" eaLnBrk="1" hangingPunct="1">
              <a:lnSpc>
                <a:spcPct val="90000"/>
              </a:lnSpc>
              <a:buFont typeface="Wingdings" pitchFamily="2" charset="2"/>
              <a:buAutoNum type="arabicPeriod"/>
            </a:pPr>
            <a:r>
              <a:rPr lang="en-US" altLang="en-US" sz="1600" smtClean="0"/>
              <a:t>Prior to the criminal act or during an ongoing criminal enterprise that might last months or years</a:t>
            </a:r>
          </a:p>
          <a:p>
            <a:pPr marL="1663700" lvl="4" indent="-381000" eaLnBrk="1" hangingPunct="1">
              <a:lnSpc>
                <a:spcPct val="90000"/>
              </a:lnSpc>
            </a:pPr>
            <a:endParaRPr lang="en-US" altLang="en-US" sz="500" smtClean="0"/>
          </a:p>
          <a:p>
            <a:pPr marL="1663700" lvl="4" indent="-381000" eaLnBrk="1" hangingPunct="1">
              <a:lnSpc>
                <a:spcPct val="90000"/>
              </a:lnSpc>
            </a:pPr>
            <a:r>
              <a:rPr lang="en-US" altLang="en-US" sz="1600" smtClean="0"/>
              <a:t>Relieves feelings of guilt and allows the conduct to continue</a:t>
            </a:r>
          </a:p>
          <a:p>
            <a:pPr marL="1370013" lvl="3" indent="-381000" eaLnBrk="1" hangingPunct="1">
              <a:lnSpc>
                <a:spcPct val="90000"/>
              </a:lnSpc>
              <a:buFont typeface="Wingdings" pitchFamily="2" charset="2"/>
              <a:buAutoNum type="arabicPeriod"/>
            </a:pPr>
            <a:endParaRPr lang="en-US" altLang="en-US" sz="500" smtClean="0"/>
          </a:p>
          <a:p>
            <a:pPr marL="1370013" lvl="3" indent="-381000" eaLnBrk="1" hangingPunct="1">
              <a:lnSpc>
                <a:spcPct val="90000"/>
              </a:lnSpc>
              <a:buFont typeface="Wingdings" pitchFamily="2" charset="2"/>
              <a:buAutoNum type="arabicPeriod"/>
            </a:pPr>
            <a:r>
              <a:rPr lang="en-US" altLang="en-US" sz="1600" smtClean="0"/>
              <a:t>Rationalization occurring after the act</a:t>
            </a:r>
          </a:p>
          <a:p>
            <a:pPr marL="1663700" lvl="4" indent="-381000" eaLnBrk="1" hangingPunct="1">
              <a:lnSpc>
                <a:spcPct val="90000"/>
              </a:lnSpc>
            </a:pPr>
            <a:endParaRPr lang="en-US" altLang="en-US" sz="500" smtClean="0"/>
          </a:p>
          <a:p>
            <a:pPr marL="1663700" lvl="4" indent="-381000" eaLnBrk="1" hangingPunct="1">
              <a:lnSpc>
                <a:spcPct val="90000"/>
              </a:lnSpc>
            </a:pPr>
            <a:r>
              <a:rPr lang="en-US" altLang="en-US" sz="1600" smtClean="0"/>
              <a:t>Allows the offender to cope with the stigma of being                                  publicly defined as criminal</a:t>
            </a:r>
          </a:p>
          <a:p>
            <a:pPr marL="1663700" lvl="4" indent="-381000" eaLnBrk="1" hangingPunct="1">
              <a:lnSpc>
                <a:spcPct val="90000"/>
              </a:lnSpc>
            </a:pPr>
            <a:endParaRPr lang="en-US" altLang="en-US" sz="500" smtClean="0"/>
          </a:p>
          <a:p>
            <a:pPr marL="1663700" lvl="4" indent="-381000" eaLnBrk="1" hangingPunct="1">
              <a:lnSpc>
                <a:spcPct val="90000"/>
              </a:lnSpc>
            </a:pPr>
            <a:r>
              <a:rPr lang="en-US" altLang="en-US" sz="1600" smtClean="0"/>
              <a:t>Furnishes an excuse for their conduct </a:t>
            </a:r>
          </a:p>
          <a:p>
            <a:pPr marL="1131888" lvl="2" indent="-438150" eaLnBrk="1" hangingPunct="1">
              <a:lnSpc>
                <a:spcPct val="90000"/>
              </a:lnSpc>
            </a:pPr>
            <a:endParaRPr lang="en-US" altLang="en-US" sz="1700" smtClean="0"/>
          </a:p>
          <a:p>
            <a:pPr marL="1370013" lvl="3" indent="-381000" eaLnBrk="1" hangingPunct="1">
              <a:lnSpc>
                <a:spcPct val="90000"/>
              </a:lnSpc>
              <a:buFont typeface="Wingdings" pitchFamily="2" charset="2"/>
              <a:buAutoNum type="arabicPeriod"/>
            </a:pPr>
            <a:endParaRPr lang="en-US" altLang="en-US" sz="1600" smtClean="0"/>
          </a:p>
          <a:p>
            <a:pPr marL="1131888" lvl="2" indent="-438150" eaLnBrk="1" hangingPunct="1">
              <a:lnSpc>
                <a:spcPct val="90000"/>
              </a:lnSpc>
            </a:pPr>
            <a:endParaRPr lang="en-US" altLang="en-US" sz="500" smtClean="0"/>
          </a:p>
        </p:txBody>
      </p:sp>
      <p:pic>
        <p:nvPicPr>
          <p:cNvPr id="32772" name="Picture 5" descr="MCj029493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5250" y="5334000"/>
            <a:ext cx="12763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US" altLang="en-US" sz="3500" smtClean="0"/>
              <a:t>Theories of White-Collar Crime— </a:t>
            </a:r>
            <a:br>
              <a:rPr lang="en-US" altLang="en-US" sz="3500" smtClean="0"/>
            </a:br>
            <a:r>
              <a:rPr lang="en-US" altLang="en-US" sz="3500" smtClean="0"/>
              <a:t>Benson: “Denying a Guilty Mind”</a:t>
            </a:r>
          </a:p>
        </p:txBody>
      </p:sp>
      <p:sp>
        <p:nvSpPr>
          <p:cNvPr id="33795" name="Rectangle 3"/>
          <p:cNvSpPr>
            <a:spLocks noGrp="1" noChangeArrowheads="1"/>
          </p:cNvSpPr>
          <p:nvPr>
            <p:ph idx="1"/>
          </p:nvPr>
        </p:nvSpPr>
        <p:spPr/>
        <p:txBody>
          <a:bodyPr/>
          <a:lstStyle/>
          <a:p>
            <a:pPr eaLnBrk="1" hangingPunct="1">
              <a:lnSpc>
                <a:spcPct val="90000"/>
              </a:lnSpc>
            </a:pPr>
            <a:r>
              <a:rPr lang="en-US" altLang="en-US" sz="2100" smtClean="0"/>
              <a:t>Decision-making by respectable offenders</a:t>
            </a:r>
          </a:p>
          <a:p>
            <a:pPr eaLnBrk="1" hangingPunct="1">
              <a:lnSpc>
                <a:spcPct val="90000"/>
              </a:lnSpc>
            </a:pPr>
            <a:endParaRPr lang="en-US" altLang="en-US" sz="400" smtClean="0"/>
          </a:p>
          <a:p>
            <a:pPr lvl="1" eaLnBrk="1" hangingPunct="1">
              <a:lnSpc>
                <a:spcPct val="90000"/>
              </a:lnSpc>
            </a:pPr>
            <a:r>
              <a:rPr lang="en-US" altLang="en-US" sz="2000" smtClean="0"/>
              <a:t>Benson argues these people break the law but deny they are a “true criminal”</a:t>
            </a:r>
          </a:p>
          <a:p>
            <a:pPr lvl="2" eaLnBrk="1" hangingPunct="1">
              <a:lnSpc>
                <a:spcPct val="90000"/>
              </a:lnSpc>
            </a:pPr>
            <a:endParaRPr lang="en-US" altLang="en-US" sz="600" smtClean="0"/>
          </a:p>
          <a:p>
            <a:pPr lvl="2" eaLnBrk="1" hangingPunct="1">
              <a:lnSpc>
                <a:spcPct val="90000"/>
              </a:lnSpc>
            </a:pPr>
            <a:r>
              <a:rPr lang="en-US" altLang="en-US" sz="1800" smtClean="0"/>
              <a:t>Do not have a past arrest record</a:t>
            </a:r>
          </a:p>
          <a:p>
            <a:pPr lvl="2" eaLnBrk="1" hangingPunct="1">
              <a:lnSpc>
                <a:spcPct val="90000"/>
              </a:lnSpc>
            </a:pPr>
            <a:endParaRPr lang="en-US" altLang="en-US" sz="500" smtClean="0"/>
          </a:p>
          <a:p>
            <a:pPr lvl="1" eaLnBrk="1" hangingPunct="1">
              <a:lnSpc>
                <a:spcPct val="90000"/>
              </a:lnSpc>
            </a:pPr>
            <a:r>
              <a:rPr lang="en-US" altLang="en-US" sz="2000" smtClean="0"/>
              <a:t>Accounts explain why crime is not really serious and why the offender is not really blameworthy</a:t>
            </a:r>
          </a:p>
          <a:p>
            <a:pPr lvl="2" eaLnBrk="1" hangingPunct="1">
              <a:lnSpc>
                <a:spcPct val="90000"/>
              </a:lnSpc>
            </a:pPr>
            <a:endParaRPr lang="en-US" altLang="en-US" sz="500" smtClean="0"/>
          </a:p>
          <a:p>
            <a:pPr lvl="1" eaLnBrk="1" hangingPunct="1">
              <a:lnSpc>
                <a:spcPct val="90000"/>
              </a:lnSpc>
            </a:pPr>
            <a:r>
              <a:rPr lang="en-US" altLang="en-US" sz="2000" smtClean="0"/>
              <a:t>Accounts are tied to the offender’s social situation</a:t>
            </a:r>
          </a:p>
          <a:p>
            <a:pPr lvl="2" eaLnBrk="1" hangingPunct="1">
              <a:lnSpc>
                <a:spcPct val="90000"/>
              </a:lnSpc>
            </a:pPr>
            <a:endParaRPr lang="en-US" altLang="en-US" sz="500" smtClean="0"/>
          </a:p>
          <a:p>
            <a:pPr lvl="2" eaLnBrk="1" hangingPunct="1">
              <a:lnSpc>
                <a:spcPct val="90000"/>
              </a:lnSpc>
            </a:pPr>
            <a:r>
              <a:rPr lang="en-US" altLang="en-US" sz="1800" smtClean="0"/>
              <a:t>In a capitalist society, offenders are likely to explain criminality by arguing illegal practices were necessary to make profits for shareholders and to keep the firm afloat</a:t>
            </a:r>
          </a:p>
          <a:p>
            <a:pPr lvl="2" eaLnBrk="1" hangingPunct="1">
              <a:lnSpc>
                <a:spcPct val="90000"/>
              </a:lnSpc>
            </a:pPr>
            <a:endParaRPr lang="en-US" altLang="en-US" sz="500" smtClean="0"/>
          </a:p>
          <a:p>
            <a:pPr lvl="2" eaLnBrk="1" hangingPunct="1">
              <a:lnSpc>
                <a:spcPct val="90000"/>
              </a:lnSpc>
            </a:pPr>
            <a:r>
              <a:rPr lang="en-US" altLang="en-US" sz="1800" smtClean="0"/>
              <a:t>In a bureaucracy, offenders can argue they were just following orders or did not have the decision-making power because of the diffusion of responsibility </a:t>
            </a:r>
          </a:p>
          <a:p>
            <a:pPr lvl="2" eaLnBrk="1" hangingPunct="1">
              <a:lnSpc>
                <a:spcPct val="90000"/>
              </a:lnSpc>
            </a:pPr>
            <a:endParaRPr lang="en-US" altLang="en-US" sz="500" smtClean="0"/>
          </a:p>
          <a:p>
            <a:pPr lvl="2" eaLnBrk="1" hangingPunct="1">
              <a:lnSpc>
                <a:spcPct val="90000"/>
              </a:lnSpc>
              <a:buFont typeface="Wingdings" pitchFamily="2" charset="2"/>
              <a:buNone/>
            </a:pPr>
            <a:endParaRPr lang="en-US" altLang="en-US" sz="1800" smtClean="0"/>
          </a:p>
          <a:p>
            <a:pPr lvl="1" eaLnBrk="1" hangingPunct="1">
              <a:lnSpc>
                <a:spcPct val="90000"/>
              </a:lnSpc>
            </a:pPr>
            <a:endParaRPr lang="en-US" altLang="en-US"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US" altLang="en-US" sz="3500" smtClean="0"/>
              <a:t>Theories of White-Collar Crime— </a:t>
            </a:r>
            <a:br>
              <a:rPr lang="en-US" altLang="en-US" sz="3500" smtClean="0"/>
            </a:br>
            <a:r>
              <a:rPr lang="en-US" altLang="en-US" sz="3500" smtClean="0"/>
              <a:t>Benson: “Denying a Guilty Mind”</a:t>
            </a:r>
          </a:p>
        </p:txBody>
      </p:sp>
      <p:sp>
        <p:nvSpPr>
          <p:cNvPr id="34819" name="Rectangle 3"/>
          <p:cNvSpPr>
            <a:spLocks noGrp="1" noChangeArrowheads="1"/>
          </p:cNvSpPr>
          <p:nvPr>
            <p:ph idx="1"/>
          </p:nvPr>
        </p:nvSpPr>
        <p:spPr/>
        <p:txBody>
          <a:bodyPr/>
          <a:lstStyle/>
          <a:p>
            <a:pPr marL="571500" indent="-571500" eaLnBrk="1" hangingPunct="1">
              <a:lnSpc>
                <a:spcPct val="90000"/>
              </a:lnSpc>
            </a:pPr>
            <a:r>
              <a:rPr lang="en-US" altLang="en-US" sz="2600" smtClean="0"/>
              <a:t>Decision-making by respectable offenders</a:t>
            </a:r>
          </a:p>
          <a:p>
            <a:pPr marL="839788" lvl="1" indent="-495300" eaLnBrk="1" hangingPunct="1">
              <a:lnSpc>
                <a:spcPct val="90000"/>
              </a:lnSpc>
              <a:buFont typeface="Wingdings" pitchFamily="2" charset="2"/>
              <a:buNone/>
            </a:pPr>
            <a:endParaRPr lang="en-US" altLang="en-US" sz="400" smtClean="0"/>
          </a:p>
          <a:p>
            <a:pPr marL="839788" lvl="1" indent="-495300" eaLnBrk="1" hangingPunct="1">
              <a:lnSpc>
                <a:spcPct val="90000"/>
              </a:lnSpc>
            </a:pPr>
            <a:r>
              <a:rPr lang="en-US" altLang="en-US" sz="2200" smtClean="0"/>
              <a:t>Accounts are also shaped by the specific criminal enterprises in which they are engaged</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z="2100" smtClean="0"/>
              <a:t>Antitrust violators </a:t>
            </a:r>
          </a:p>
          <a:p>
            <a:pPr marL="1370013" lvl="3" indent="-381000" eaLnBrk="1" hangingPunct="1">
              <a:lnSpc>
                <a:spcPct val="90000"/>
              </a:lnSpc>
            </a:pPr>
            <a:endParaRPr lang="en-US" altLang="en-US" sz="500" smtClean="0"/>
          </a:p>
          <a:p>
            <a:pPr marL="1370013" lvl="3" indent="-381000" eaLnBrk="1" hangingPunct="1">
              <a:lnSpc>
                <a:spcPct val="90000"/>
              </a:lnSpc>
            </a:pPr>
            <a:r>
              <a:rPr lang="en-US" altLang="en-US" sz="1800" smtClean="0"/>
              <a:t>Focused on the everyday character and historical continuity of their offenses and argued they were following established and necessary industry practices</a:t>
            </a:r>
          </a:p>
          <a:p>
            <a:pPr marL="1663700" lvl="4" indent="-381000" eaLnBrk="1" hangingPunct="1">
              <a:lnSpc>
                <a:spcPct val="90000"/>
              </a:lnSpc>
            </a:pPr>
            <a:endParaRPr lang="en-US" altLang="en-US" sz="500" smtClean="0"/>
          </a:p>
          <a:p>
            <a:pPr marL="1663700" lvl="4" indent="-381000" eaLnBrk="1" hangingPunct="1">
              <a:lnSpc>
                <a:spcPct val="90000"/>
              </a:lnSpc>
            </a:pPr>
            <a:r>
              <a:rPr lang="en-US" altLang="en-US" sz="1800" smtClean="0"/>
              <a:t>Need to make profit to survive</a:t>
            </a:r>
          </a:p>
          <a:p>
            <a:pPr marL="1370013" lvl="3" indent="-381000" eaLnBrk="1" hangingPunct="1">
              <a:lnSpc>
                <a:spcPct val="90000"/>
              </a:lnSpc>
            </a:pPr>
            <a:endParaRPr lang="en-US" altLang="en-US" sz="500" smtClean="0"/>
          </a:p>
          <a:p>
            <a:pPr marL="1370013" lvl="3" indent="-381000" eaLnBrk="1" hangingPunct="1">
              <a:lnSpc>
                <a:spcPct val="90000"/>
              </a:lnSpc>
            </a:pPr>
            <a:r>
              <a:rPr lang="en-US" altLang="en-US" sz="1800" smtClean="0"/>
              <a:t>Their actions were blameless and a harmless business practice</a:t>
            </a:r>
          </a:p>
          <a:p>
            <a:pPr marL="1370013" lvl="3" indent="-381000" eaLnBrk="1" hangingPunct="1">
              <a:lnSpc>
                <a:spcPct val="90000"/>
              </a:lnSpc>
            </a:pPr>
            <a:endParaRPr lang="en-US" altLang="en-US" sz="500" smtClean="0"/>
          </a:p>
          <a:p>
            <a:pPr marL="1370013" lvl="3" indent="-381000" eaLnBrk="1" hangingPunct="1">
              <a:lnSpc>
                <a:spcPct val="90000"/>
              </a:lnSpc>
            </a:pPr>
            <a:r>
              <a:rPr lang="en-US" altLang="en-US" sz="1800" smtClean="0"/>
              <a:t>Were very critical of the motives and tactics of prosecutors</a:t>
            </a:r>
          </a:p>
          <a:p>
            <a:pPr marL="1370013" lvl="3" indent="-381000" eaLnBrk="1" hangingPunct="1">
              <a:lnSpc>
                <a:spcPct val="90000"/>
              </a:lnSpc>
            </a:pPr>
            <a:endParaRPr lang="en-US" altLang="en-US" sz="500" smtClean="0"/>
          </a:p>
          <a:p>
            <a:pPr marL="1370013" lvl="3" indent="-381000" eaLnBrk="1" hangingPunct="1">
              <a:lnSpc>
                <a:spcPct val="90000"/>
              </a:lnSpc>
            </a:pPr>
            <a:r>
              <a:rPr lang="en-US" altLang="en-US" sz="1800" smtClean="0"/>
              <a:t>Compared their crimes to the crimes of street criminals </a:t>
            </a:r>
          </a:p>
          <a:p>
            <a:pPr marL="1370013" lvl="3" indent="-381000" eaLnBrk="1" hangingPunct="1">
              <a:lnSpc>
                <a:spcPct val="90000"/>
              </a:lnSpc>
            </a:pPr>
            <a:endParaRPr lang="en-US" altLang="en-US" sz="1800" smtClean="0"/>
          </a:p>
          <a:p>
            <a:pPr marL="839788" lvl="1" indent="-495300" eaLnBrk="1" hangingPunct="1">
              <a:lnSpc>
                <a:spcPct val="90000"/>
              </a:lnSpc>
            </a:pPr>
            <a:endParaRPr lang="en-US" altLang="en-US" sz="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altLang="en-US" sz="3500" smtClean="0"/>
              <a:t>Theories of White-Collar Crime— </a:t>
            </a:r>
            <a:br>
              <a:rPr lang="en-US" altLang="en-US" sz="3500" smtClean="0"/>
            </a:br>
            <a:r>
              <a:rPr lang="en-US" altLang="en-US" sz="3500" smtClean="0"/>
              <a:t>Benson: “Denying a Guilty Mind”</a:t>
            </a:r>
          </a:p>
        </p:txBody>
      </p:sp>
      <p:sp>
        <p:nvSpPr>
          <p:cNvPr id="35843" name="Rectangle 3"/>
          <p:cNvSpPr>
            <a:spLocks noGrp="1" noChangeArrowheads="1"/>
          </p:cNvSpPr>
          <p:nvPr>
            <p:ph idx="1"/>
          </p:nvPr>
        </p:nvSpPr>
        <p:spPr/>
        <p:txBody>
          <a:bodyPr/>
          <a:lstStyle/>
          <a:p>
            <a:pPr eaLnBrk="1" hangingPunct="1">
              <a:lnSpc>
                <a:spcPct val="90000"/>
              </a:lnSpc>
            </a:pPr>
            <a:r>
              <a:rPr lang="en-US" altLang="en-US" sz="2600" smtClean="0"/>
              <a:t>Decision-making by respectable offenders</a:t>
            </a:r>
          </a:p>
          <a:p>
            <a:pPr lvl="1" eaLnBrk="1" hangingPunct="1">
              <a:lnSpc>
                <a:spcPct val="90000"/>
              </a:lnSpc>
              <a:buFont typeface="Wingdings" pitchFamily="2" charset="2"/>
              <a:buNone/>
            </a:pPr>
            <a:endParaRPr lang="en-US" altLang="en-US" sz="400" smtClean="0"/>
          </a:p>
          <a:p>
            <a:pPr lvl="1" eaLnBrk="1" hangingPunct="1">
              <a:lnSpc>
                <a:spcPct val="90000"/>
              </a:lnSpc>
            </a:pPr>
            <a:r>
              <a:rPr lang="en-US" altLang="en-US" sz="2200" smtClean="0"/>
              <a:t>Accounts are also shaped by the specific criminal enterprises in which they are engaged</a:t>
            </a:r>
          </a:p>
          <a:p>
            <a:pPr lvl="2" eaLnBrk="1" hangingPunct="1">
              <a:lnSpc>
                <a:spcPct val="90000"/>
              </a:lnSpc>
            </a:pPr>
            <a:endParaRPr lang="en-US" altLang="en-US" sz="500" smtClean="0"/>
          </a:p>
          <a:p>
            <a:pPr lvl="2" eaLnBrk="1" hangingPunct="1">
              <a:lnSpc>
                <a:spcPct val="90000"/>
              </a:lnSpc>
            </a:pPr>
            <a:r>
              <a:rPr lang="en-US" altLang="en-US" sz="2100" smtClean="0"/>
              <a:t>Tax violators</a:t>
            </a:r>
          </a:p>
          <a:p>
            <a:pPr lvl="3" eaLnBrk="1" hangingPunct="1">
              <a:lnSpc>
                <a:spcPct val="90000"/>
              </a:lnSpc>
            </a:pPr>
            <a:endParaRPr lang="en-US" altLang="en-US" sz="500" smtClean="0"/>
          </a:p>
          <a:p>
            <a:pPr lvl="3" eaLnBrk="1" hangingPunct="1">
              <a:lnSpc>
                <a:spcPct val="90000"/>
              </a:lnSpc>
            </a:pPr>
            <a:r>
              <a:rPr lang="en-US" altLang="en-US" sz="1800" smtClean="0"/>
              <a:t>Claim everyone cheats somehow on their taxes</a:t>
            </a:r>
          </a:p>
          <a:p>
            <a:pPr lvl="3" eaLnBrk="1" hangingPunct="1">
              <a:lnSpc>
                <a:spcPct val="90000"/>
              </a:lnSpc>
            </a:pPr>
            <a:endParaRPr lang="en-US" altLang="en-US" sz="500" smtClean="0"/>
          </a:p>
          <a:p>
            <a:pPr lvl="3" eaLnBrk="1" hangingPunct="1">
              <a:lnSpc>
                <a:spcPct val="90000"/>
              </a:lnSpc>
            </a:pPr>
            <a:r>
              <a:rPr lang="en-US" altLang="en-US" sz="1800" smtClean="0"/>
              <a:t>See self as getting an unlucky break</a:t>
            </a:r>
          </a:p>
          <a:p>
            <a:pPr lvl="3" eaLnBrk="1" hangingPunct="1">
              <a:lnSpc>
                <a:spcPct val="90000"/>
              </a:lnSpc>
            </a:pPr>
            <a:endParaRPr lang="en-US" altLang="en-US" sz="500" smtClean="0"/>
          </a:p>
          <a:p>
            <a:pPr lvl="3" eaLnBrk="1" hangingPunct="1">
              <a:lnSpc>
                <a:spcPct val="90000"/>
              </a:lnSpc>
            </a:pPr>
            <a:r>
              <a:rPr lang="en-US" altLang="en-US" sz="1800" smtClean="0"/>
              <a:t>Argue they did not know due to the complexity of the tax laws</a:t>
            </a:r>
          </a:p>
          <a:p>
            <a:pPr lvl="4" eaLnBrk="1" hangingPunct="1">
              <a:lnSpc>
                <a:spcPct val="90000"/>
              </a:lnSpc>
            </a:pPr>
            <a:endParaRPr lang="en-US" altLang="en-US" sz="500" smtClean="0"/>
          </a:p>
          <a:p>
            <a:pPr lvl="4" eaLnBrk="1" hangingPunct="1">
              <a:lnSpc>
                <a:spcPct val="90000"/>
              </a:lnSpc>
            </a:pPr>
            <a:r>
              <a:rPr lang="en-US" altLang="en-US" sz="1800" smtClean="0"/>
              <a:t>Simple errors resulting from ignorance</a:t>
            </a:r>
          </a:p>
          <a:p>
            <a:pPr lvl="4" eaLnBrk="1" hangingPunct="1">
              <a:lnSpc>
                <a:spcPct val="90000"/>
              </a:lnSpc>
            </a:pPr>
            <a:endParaRPr lang="en-US" altLang="en-US" sz="500" smtClean="0"/>
          </a:p>
          <a:p>
            <a:pPr lvl="4" eaLnBrk="1" hangingPunct="1">
              <a:lnSpc>
                <a:spcPct val="90000"/>
              </a:lnSpc>
            </a:pPr>
            <a:r>
              <a:rPr lang="en-US" altLang="en-US" sz="1800" smtClean="0"/>
              <a:t>Poor recordkeeping</a:t>
            </a:r>
          </a:p>
          <a:p>
            <a:pPr lvl="3" eaLnBrk="1" hangingPunct="1">
              <a:lnSpc>
                <a:spcPct val="90000"/>
              </a:lnSpc>
            </a:pPr>
            <a:endParaRPr lang="en-US" altLang="en-US" sz="500" smtClean="0"/>
          </a:p>
          <a:p>
            <a:pPr lvl="3" eaLnBrk="1" hangingPunct="1">
              <a:lnSpc>
                <a:spcPct val="90000"/>
              </a:lnSpc>
            </a:pPr>
            <a:r>
              <a:rPr lang="en-US" altLang="en-US" sz="1800" smtClean="0"/>
              <a:t>Argue they have altruistic motives</a:t>
            </a:r>
          </a:p>
          <a:p>
            <a:pPr lvl="3" eaLnBrk="1" hangingPunct="1">
              <a:lnSpc>
                <a:spcPct val="90000"/>
              </a:lnSpc>
              <a:buFont typeface="Wingdings" pitchFamily="2" charset="2"/>
              <a:buNone/>
            </a:pPr>
            <a:endParaRPr lang="en-US" altLang="en-US" sz="500" smtClean="0"/>
          </a:p>
          <a:p>
            <a:pPr lvl="3" eaLnBrk="1" hangingPunct="1">
              <a:lnSpc>
                <a:spcPct val="90000"/>
              </a:lnSpc>
            </a:pPr>
            <a:r>
              <a:rPr lang="en-US" altLang="en-US" sz="1800" smtClean="0"/>
              <a:t>Compare self to street criminals </a:t>
            </a:r>
          </a:p>
        </p:txBody>
      </p:sp>
      <p:pic>
        <p:nvPicPr>
          <p:cNvPr id="35844" name="Picture 4" descr="MPj031686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4800600"/>
            <a:ext cx="2438400"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altLang="en-US" sz="3500" smtClean="0"/>
              <a:t>Theories of White-Collar Crime— </a:t>
            </a:r>
            <a:br>
              <a:rPr lang="en-US" altLang="en-US" sz="3500" smtClean="0"/>
            </a:br>
            <a:r>
              <a:rPr lang="en-US" altLang="en-US" sz="3500" smtClean="0"/>
              <a:t>Benson: “Denying a Guilty Mind”</a:t>
            </a:r>
          </a:p>
        </p:txBody>
      </p:sp>
      <p:sp>
        <p:nvSpPr>
          <p:cNvPr id="36867" name="Rectangle 3"/>
          <p:cNvSpPr>
            <a:spLocks noGrp="1" noChangeArrowheads="1"/>
          </p:cNvSpPr>
          <p:nvPr>
            <p:ph idx="1"/>
          </p:nvPr>
        </p:nvSpPr>
        <p:spPr/>
        <p:txBody>
          <a:bodyPr/>
          <a:lstStyle/>
          <a:p>
            <a:pPr eaLnBrk="1" hangingPunct="1">
              <a:lnSpc>
                <a:spcPct val="90000"/>
              </a:lnSpc>
            </a:pPr>
            <a:r>
              <a:rPr lang="en-US" altLang="en-US" smtClean="0"/>
              <a:t>Decision-making by respectable offenders</a:t>
            </a:r>
          </a:p>
          <a:p>
            <a:pPr lvl="1" eaLnBrk="1" hangingPunct="1">
              <a:lnSpc>
                <a:spcPct val="90000"/>
              </a:lnSpc>
              <a:buFont typeface="Wingdings" pitchFamily="2" charset="2"/>
              <a:buNone/>
            </a:pPr>
            <a:endParaRPr lang="en-US" altLang="en-US" sz="500" smtClean="0"/>
          </a:p>
          <a:p>
            <a:pPr lvl="1" eaLnBrk="1" hangingPunct="1">
              <a:lnSpc>
                <a:spcPct val="90000"/>
              </a:lnSpc>
            </a:pPr>
            <a:r>
              <a:rPr lang="en-US" altLang="en-US" smtClean="0"/>
              <a:t>Accounts are also shaped by the specific criminal enterprises in which they are engaged</a:t>
            </a:r>
          </a:p>
          <a:p>
            <a:pPr lvl="2" eaLnBrk="1" hangingPunct="1">
              <a:lnSpc>
                <a:spcPct val="90000"/>
              </a:lnSpc>
            </a:pPr>
            <a:endParaRPr lang="en-US" altLang="en-US" sz="500" smtClean="0"/>
          </a:p>
          <a:p>
            <a:pPr lvl="2" eaLnBrk="1" hangingPunct="1">
              <a:lnSpc>
                <a:spcPct val="90000"/>
              </a:lnSpc>
            </a:pPr>
            <a:r>
              <a:rPr lang="en-US" altLang="en-US" smtClean="0"/>
              <a:t>Violations of financial trust (embezzlement)</a:t>
            </a:r>
          </a:p>
          <a:p>
            <a:pPr lvl="3" eaLnBrk="1" hangingPunct="1">
              <a:lnSpc>
                <a:spcPct val="90000"/>
              </a:lnSpc>
            </a:pPr>
            <a:endParaRPr lang="en-US" altLang="en-US" sz="500" smtClean="0"/>
          </a:p>
          <a:p>
            <a:pPr lvl="3" eaLnBrk="1" hangingPunct="1">
              <a:lnSpc>
                <a:spcPct val="90000"/>
              </a:lnSpc>
            </a:pPr>
            <a:r>
              <a:rPr lang="en-US" altLang="en-US" smtClean="0"/>
              <a:t>Unlike the other offenders, admitted responsibility </a:t>
            </a:r>
          </a:p>
          <a:p>
            <a:pPr lvl="3" eaLnBrk="1" hangingPunct="1">
              <a:lnSpc>
                <a:spcPct val="90000"/>
              </a:lnSpc>
            </a:pPr>
            <a:endParaRPr lang="en-US" altLang="en-US" sz="500" smtClean="0"/>
          </a:p>
          <a:p>
            <a:pPr lvl="3" eaLnBrk="1" hangingPunct="1">
              <a:lnSpc>
                <a:spcPct val="90000"/>
              </a:lnSpc>
            </a:pPr>
            <a:r>
              <a:rPr lang="en-US" altLang="en-US" smtClean="0"/>
              <a:t>Argued they were under extraordinary circumstances and the offense was an aberration in their life history </a:t>
            </a:r>
          </a:p>
          <a:p>
            <a:pPr lvl="3" eaLnBrk="1" hangingPunct="1">
              <a:lnSpc>
                <a:spcPct val="90000"/>
              </a:lnSpc>
            </a:pPr>
            <a:endParaRPr lang="en-US" altLang="en-US" sz="500" smtClean="0"/>
          </a:p>
          <a:p>
            <a:pPr lvl="3" eaLnBrk="1" hangingPunct="1">
              <a:lnSpc>
                <a:spcPct val="90000"/>
              </a:lnSpc>
            </a:pPr>
            <a:r>
              <a:rPr lang="en-US" altLang="en-US" smtClean="0"/>
              <a:t>Argued they had some restraint because they did not take more money </a:t>
            </a:r>
          </a:p>
          <a:p>
            <a:pPr lvl="3" eaLnBrk="1" hangingPunct="1">
              <a:lnSpc>
                <a:spcPct val="90000"/>
              </a:lnSpc>
            </a:pPr>
            <a:endParaRPr lang="en-US" altLang="en-US" sz="500" smtClean="0"/>
          </a:p>
          <a:p>
            <a:pPr lvl="3" eaLnBrk="1" hangingPunct="1">
              <a:lnSpc>
                <a:spcPct val="90000"/>
              </a:lnSpc>
            </a:pPr>
            <a:r>
              <a:rPr lang="en-US" altLang="en-US" smtClean="0"/>
              <a:t>“Was not himself” during the crime</a:t>
            </a:r>
          </a:p>
          <a:p>
            <a:pPr lvl="3" eaLnBrk="1" hangingPunct="1">
              <a:lnSpc>
                <a:spcPct val="90000"/>
              </a:lnSpc>
            </a:pPr>
            <a:endParaRPr lang="en-US" altLang="en-US" smtClean="0"/>
          </a:p>
          <a:p>
            <a:pPr lvl="3"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hangingPunct="1"/>
            <a:r>
              <a:rPr lang="en-US" altLang="en-US" sz="3500" smtClean="0"/>
              <a:t>Theories of White-Collar Crime—</a:t>
            </a:r>
            <a:br>
              <a:rPr lang="en-US" altLang="en-US" sz="3500" smtClean="0"/>
            </a:br>
            <a:r>
              <a:rPr lang="en-US" altLang="en-US" sz="3500" smtClean="0"/>
              <a:t>Benson: “Denying a Guilty Mind”</a:t>
            </a:r>
          </a:p>
        </p:txBody>
      </p:sp>
      <p:sp>
        <p:nvSpPr>
          <p:cNvPr id="37891" name="Rectangle 3"/>
          <p:cNvSpPr>
            <a:spLocks noGrp="1" noChangeArrowheads="1"/>
          </p:cNvSpPr>
          <p:nvPr>
            <p:ph idx="1"/>
          </p:nvPr>
        </p:nvSpPr>
        <p:spPr/>
        <p:txBody>
          <a:bodyPr/>
          <a:lstStyle/>
          <a:p>
            <a:pPr eaLnBrk="1" hangingPunct="1">
              <a:lnSpc>
                <a:spcPct val="80000"/>
              </a:lnSpc>
            </a:pPr>
            <a:r>
              <a:rPr lang="en-US" altLang="en-US" sz="2100" smtClean="0"/>
              <a:t>To effectively deny the guilty mind, the offender must:</a:t>
            </a:r>
          </a:p>
          <a:p>
            <a:pPr lvl="1" eaLnBrk="1" hangingPunct="1">
              <a:lnSpc>
                <a:spcPct val="80000"/>
              </a:lnSpc>
              <a:buFont typeface="Wingdings" pitchFamily="2" charset="2"/>
              <a:buAutoNum type="arabicPeriod"/>
            </a:pPr>
            <a:endParaRPr lang="en-US" altLang="en-US" sz="500" i="1" smtClean="0"/>
          </a:p>
          <a:p>
            <a:pPr lvl="1" eaLnBrk="1" hangingPunct="1">
              <a:lnSpc>
                <a:spcPct val="80000"/>
              </a:lnSpc>
              <a:buFont typeface="Wingdings" pitchFamily="2" charset="2"/>
              <a:buAutoNum type="arabicPeriod"/>
            </a:pPr>
            <a:endParaRPr lang="en-US" altLang="en-US" sz="500" i="1" smtClean="0"/>
          </a:p>
          <a:p>
            <a:pPr lvl="1" eaLnBrk="1" hangingPunct="1">
              <a:lnSpc>
                <a:spcPct val="80000"/>
              </a:lnSpc>
              <a:buFont typeface="Wingdings" pitchFamily="2" charset="2"/>
              <a:buAutoNum type="arabicPeriod"/>
            </a:pPr>
            <a:r>
              <a:rPr lang="en-US" altLang="en-US" sz="2000" i="1" smtClean="0"/>
              <a:t>Minimize the seriousness </a:t>
            </a:r>
            <a:r>
              <a:rPr lang="en-US" altLang="en-US" sz="2000" smtClean="0"/>
              <a:t>of their criminal act</a:t>
            </a:r>
          </a:p>
          <a:p>
            <a:pPr lvl="2" eaLnBrk="1" hangingPunct="1">
              <a:lnSpc>
                <a:spcPct val="80000"/>
              </a:lnSpc>
            </a:pPr>
            <a:endParaRPr lang="en-US" altLang="en-US" sz="400" smtClean="0"/>
          </a:p>
          <a:p>
            <a:pPr lvl="2" eaLnBrk="1" hangingPunct="1">
              <a:lnSpc>
                <a:spcPct val="80000"/>
              </a:lnSpc>
            </a:pPr>
            <a:r>
              <a:rPr lang="en-US" altLang="en-US" sz="1800" smtClean="0"/>
              <a:t>Argue they may be helping others</a:t>
            </a:r>
          </a:p>
          <a:p>
            <a:pPr lvl="2" eaLnBrk="1" hangingPunct="1">
              <a:lnSpc>
                <a:spcPct val="80000"/>
              </a:lnSpc>
            </a:pPr>
            <a:endParaRPr lang="en-US" altLang="en-US" sz="400" smtClean="0"/>
          </a:p>
          <a:p>
            <a:pPr lvl="2" eaLnBrk="1" hangingPunct="1">
              <a:lnSpc>
                <a:spcPct val="80000"/>
              </a:lnSpc>
            </a:pPr>
            <a:r>
              <a:rPr lang="en-US" altLang="en-US" sz="1800" smtClean="0"/>
              <a:t>Contend everyone was doing it, so it was normal</a:t>
            </a:r>
          </a:p>
          <a:p>
            <a:pPr lvl="2" eaLnBrk="1" hangingPunct="1">
              <a:lnSpc>
                <a:spcPct val="80000"/>
              </a:lnSpc>
            </a:pPr>
            <a:endParaRPr lang="en-US" altLang="en-US" sz="400" smtClean="0"/>
          </a:p>
          <a:p>
            <a:pPr lvl="2" eaLnBrk="1" hangingPunct="1">
              <a:lnSpc>
                <a:spcPct val="80000"/>
              </a:lnSpc>
            </a:pPr>
            <a:r>
              <a:rPr lang="en-US" altLang="en-US" sz="1800" smtClean="0"/>
              <a:t>Lack of identifiable victims</a:t>
            </a:r>
          </a:p>
          <a:p>
            <a:pPr lvl="1" eaLnBrk="1" hangingPunct="1">
              <a:lnSpc>
                <a:spcPct val="80000"/>
              </a:lnSpc>
              <a:buFont typeface="Wingdings" pitchFamily="2" charset="2"/>
              <a:buAutoNum type="arabicPeriod"/>
            </a:pPr>
            <a:endParaRPr lang="en-US" altLang="en-US" sz="500" smtClean="0"/>
          </a:p>
          <a:p>
            <a:pPr lvl="1" eaLnBrk="1" hangingPunct="1">
              <a:lnSpc>
                <a:spcPct val="80000"/>
              </a:lnSpc>
              <a:buFont typeface="Wingdings" pitchFamily="2" charset="2"/>
              <a:buAutoNum type="arabicPeriod"/>
            </a:pPr>
            <a:endParaRPr lang="en-US" altLang="en-US" sz="500" smtClean="0"/>
          </a:p>
          <a:p>
            <a:pPr lvl="1" eaLnBrk="1" hangingPunct="1">
              <a:lnSpc>
                <a:spcPct val="80000"/>
              </a:lnSpc>
              <a:buFont typeface="Wingdings" pitchFamily="2" charset="2"/>
              <a:buAutoNum type="arabicPeriod"/>
            </a:pPr>
            <a:r>
              <a:rPr lang="en-US" altLang="en-US" sz="2000" smtClean="0"/>
              <a:t>Convince others their </a:t>
            </a:r>
            <a:r>
              <a:rPr lang="en-US" altLang="en-US" sz="2000" i="1" smtClean="0"/>
              <a:t>blameworthiness </a:t>
            </a:r>
            <a:r>
              <a:rPr lang="en-US" altLang="en-US" sz="2000" smtClean="0"/>
              <a:t>was slight</a:t>
            </a:r>
          </a:p>
          <a:p>
            <a:pPr lvl="2" eaLnBrk="1" hangingPunct="1">
              <a:lnSpc>
                <a:spcPct val="80000"/>
              </a:lnSpc>
            </a:pPr>
            <a:endParaRPr lang="en-US" altLang="en-US" sz="500" smtClean="0"/>
          </a:p>
          <a:p>
            <a:pPr lvl="2" eaLnBrk="1" hangingPunct="1">
              <a:lnSpc>
                <a:spcPct val="80000"/>
              </a:lnSpc>
            </a:pPr>
            <a:r>
              <a:rPr lang="en-US" altLang="en-US" sz="1800" smtClean="0"/>
              <a:t>Argue the complexity of the laws and regulations are to blame</a:t>
            </a:r>
          </a:p>
          <a:p>
            <a:pPr lvl="3" eaLnBrk="1" hangingPunct="1">
              <a:lnSpc>
                <a:spcPct val="80000"/>
              </a:lnSpc>
            </a:pPr>
            <a:endParaRPr lang="en-US" altLang="en-US" sz="500" smtClean="0"/>
          </a:p>
          <a:p>
            <a:pPr lvl="3" eaLnBrk="1" hangingPunct="1">
              <a:lnSpc>
                <a:spcPct val="80000"/>
              </a:lnSpc>
            </a:pPr>
            <a:r>
              <a:rPr lang="en-US" altLang="en-US" sz="1600" smtClean="0"/>
              <a:t>Crimes due to ignorance or inattention—accidental </a:t>
            </a:r>
          </a:p>
          <a:p>
            <a:pPr lvl="2" eaLnBrk="1" hangingPunct="1">
              <a:lnSpc>
                <a:spcPct val="80000"/>
              </a:lnSpc>
            </a:pPr>
            <a:endParaRPr lang="en-US" altLang="en-US" sz="500" smtClean="0"/>
          </a:p>
          <a:p>
            <a:pPr lvl="2" eaLnBrk="1" hangingPunct="1">
              <a:lnSpc>
                <a:spcPct val="80000"/>
              </a:lnSpc>
            </a:pPr>
            <a:r>
              <a:rPr lang="en-US" altLang="en-US" sz="1800" smtClean="0"/>
              <a:t>Contend there were extenuating circumstances</a:t>
            </a:r>
          </a:p>
          <a:p>
            <a:pPr lvl="1" eaLnBrk="1" hangingPunct="1">
              <a:lnSpc>
                <a:spcPct val="80000"/>
              </a:lnSpc>
            </a:pPr>
            <a:endParaRPr lang="en-US" altLang="en-US" sz="500" smtClean="0"/>
          </a:p>
          <a:p>
            <a:pPr lvl="1" eaLnBrk="1" hangingPunct="1">
              <a:lnSpc>
                <a:spcPct val="80000"/>
              </a:lnSpc>
            </a:pPr>
            <a:endParaRPr lang="en-US" altLang="en-US" sz="500" smtClean="0"/>
          </a:p>
          <a:p>
            <a:pPr eaLnBrk="1" hangingPunct="1">
              <a:lnSpc>
                <a:spcPct val="80000"/>
              </a:lnSpc>
            </a:pPr>
            <a:r>
              <a:rPr lang="en-US" altLang="en-US" sz="2100" smtClean="0"/>
              <a:t>The decision to offend is shaped by the offender’s location in the life course, in a particular society, and in a specific occupation</a:t>
            </a:r>
          </a:p>
          <a:p>
            <a:pPr eaLnBrk="1" hangingPunct="1">
              <a:lnSpc>
                <a:spcPct val="80000"/>
              </a:lnSpc>
            </a:pPr>
            <a:endParaRPr lang="en-US" altLang="en-US" sz="21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28600"/>
            <a:ext cx="7543800" cy="1295400"/>
          </a:xfrm>
        </p:spPr>
        <p:txBody>
          <a:bodyPr/>
          <a:lstStyle/>
          <a:p>
            <a:pPr eaLnBrk="1" hangingPunct="1"/>
            <a:r>
              <a:rPr lang="en-US" altLang="en-US" sz="3000" smtClean="0"/>
              <a:t>Theories of White-Collar Crime—  Shover and Hochstetler: “Choosing White-Collar Crime”</a:t>
            </a:r>
          </a:p>
        </p:txBody>
      </p:sp>
      <p:sp>
        <p:nvSpPr>
          <p:cNvPr id="38915" name="Rectangle 3"/>
          <p:cNvSpPr>
            <a:spLocks noGrp="1" noChangeArrowheads="1"/>
          </p:cNvSpPr>
          <p:nvPr>
            <p:ph idx="1"/>
          </p:nvPr>
        </p:nvSpPr>
        <p:spPr/>
        <p:txBody>
          <a:bodyPr/>
          <a:lstStyle/>
          <a:p>
            <a:pPr eaLnBrk="1" hangingPunct="1">
              <a:lnSpc>
                <a:spcPct val="90000"/>
              </a:lnSpc>
            </a:pPr>
            <a:r>
              <a:rPr lang="en-US" altLang="en-US" smtClean="0"/>
              <a:t>Decision-making by respectable offenders</a:t>
            </a:r>
          </a:p>
          <a:p>
            <a:pPr lvl="1" eaLnBrk="1" hangingPunct="1">
              <a:lnSpc>
                <a:spcPct val="90000"/>
              </a:lnSpc>
            </a:pPr>
            <a:endParaRPr lang="en-US" altLang="en-US" sz="600" smtClean="0"/>
          </a:p>
          <a:p>
            <a:pPr lvl="1" eaLnBrk="1" hangingPunct="1">
              <a:lnSpc>
                <a:spcPct val="90000"/>
              </a:lnSpc>
            </a:pPr>
            <a:r>
              <a:rPr lang="en-US" altLang="en-US" smtClean="0"/>
              <a:t>Shover and Hochstetler argue that white-collar crime is a reasoned choice </a:t>
            </a:r>
          </a:p>
          <a:p>
            <a:pPr lvl="2" eaLnBrk="1" hangingPunct="1">
              <a:lnSpc>
                <a:spcPct val="90000"/>
              </a:lnSpc>
            </a:pPr>
            <a:endParaRPr lang="en-US" altLang="en-US" sz="600" smtClean="0"/>
          </a:p>
          <a:p>
            <a:pPr lvl="2" eaLnBrk="1" hangingPunct="1">
              <a:lnSpc>
                <a:spcPct val="90000"/>
              </a:lnSpc>
            </a:pPr>
            <a:r>
              <a:rPr lang="en-US" altLang="en-US" sz="2500" smtClean="0"/>
              <a:t>Assert that it is rational to the extent that offenders weigh the costs and benefits of the crime</a:t>
            </a:r>
          </a:p>
          <a:p>
            <a:pPr lvl="3" eaLnBrk="1" hangingPunct="1">
              <a:lnSpc>
                <a:spcPct val="90000"/>
              </a:lnSpc>
            </a:pPr>
            <a:endParaRPr lang="en-US" altLang="en-US" sz="600" smtClean="0"/>
          </a:p>
          <a:p>
            <a:pPr lvl="3" eaLnBrk="1" hangingPunct="1">
              <a:lnSpc>
                <a:spcPct val="90000"/>
              </a:lnSpc>
            </a:pPr>
            <a:r>
              <a:rPr lang="en-US" altLang="en-US" smtClean="0"/>
              <a:t>But, like street criminals, offenders weigh                                       the potential payoffs of crime more heavily                                   than the estimated risks</a:t>
            </a:r>
          </a:p>
          <a:p>
            <a:pPr lvl="3" eaLnBrk="1" hangingPunct="1">
              <a:lnSpc>
                <a:spcPct val="90000"/>
              </a:lnSpc>
            </a:pPr>
            <a:endParaRPr lang="en-US" altLang="en-US" sz="600" smtClean="0"/>
          </a:p>
          <a:p>
            <a:pPr lvl="3" eaLnBrk="1" hangingPunct="1">
              <a:lnSpc>
                <a:spcPct val="90000"/>
              </a:lnSpc>
            </a:pPr>
            <a:r>
              <a:rPr lang="en-US" altLang="en-US" smtClean="0"/>
              <a:t>Individual propensities shape what offenders                           weigh and choose</a:t>
            </a:r>
          </a:p>
          <a:p>
            <a:pPr lvl="3" eaLnBrk="1" hangingPunct="1">
              <a:lnSpc>
                <a:spcPct val="90000"/>
              </a:lnSpc>
            </a:pPr>
            <a:endParaRPr lang="en-US" altLang="en-US" smtClean="0"/>
          </a:p>
          <a:p>
            <a:pPr lvl="2" eaLnBrk="1" hangingPunct="1">
              <a:lnSpc>
                <a:spcPct val="90000"/>
              </a:lnSpc>
            </a:pPr>
            <a:endParaRPr lang="en-US" altLang="en-US" sz="600" smtClean="0"/>
          </a:p>
        </p:txBody>
      </p:sp>
      <p:pic>
        <p:nvPicPr>
          <p:cNvPr id="38916" name="Picture 5" descr="MCj041220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32625" y="4495800"/>
            <a:ext cx="203517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04800"/>
            <a:ext cx="7543800" cy="1295400"/>
          </a:xfrm>
        </p:spPr>
        <p:txBody>
          <a:bodyPr/>
          <a:lstStyle/>
          <a:p>
            <a:pPr eaLnBrk="1" hangingPunct="1"/>
            <a:r>
              <a:rPr lang="en-US" altLang="en-US" sz="3000" smtClean="0"/>
              <a:t>Theories of White-Collar Crime—  Shover and Hochstetler: “Choosing White-Collar Crime”</a:t>
            </a:r>
          </a:p>
        </p:txBody>
      </p:sp>
      <p:sp>
        <p:nvSpPr>
          <p:cNvPr id="39939" name="Rectangle 3"/>
          <p:cNvSpPr>
            <a:spLocks noGrp="1" noChangeArrowheads="1"/>
          </p:cNvSpPr>
          <p:nvPr>
            <p:ph idx="1"/>
          </p:nvPr>
        </p:nvSpPr>
        <p:spPr/>
        <p:txBody>
          <a:bodyPr/>
          <a:lstStyle/>
          <a:p>
            <a:pPr eaLnBrk="1" hangingPunct="1">
              <a:lnSpc>
                <a:spcPct val="80000"/>
              </a:lnSpc>
            </a:pPr>
            <a:r>
              <a:rPr lang="en-US" altLang="en-US" sz="2100" smtClean="0"/>
              <a:t>Decision-making by respectable offenders</a:t>
            </a:r>
          </a:p>
          <a:p>
            <a:pPr lvl="1" eaLnBrk="1" hangingPunct="1">
              <a:lnSpc>
                <a:spcPct val="80000"/>
              </a:lnSpc>
              <a:buFont typeface="Wingdings" pitchFamily="2" charset="2"/>
              <a:buNone/>
            </a:pPr>
            <a:endParaRPr lang="en-US" altLang="en-US" sz="400" smtClean="0"/>
          </a:p>
          <a:p>
            <a:pPr lvl="1" eaLnBrk="1" hangingPunct="1">
              <a:lnSpc>
                <a:spcPct val="80000"/>
              </a:lnSpc>
            </a:pPr>
            <a:r>
              <a:rPr lang="en-US" altLang="en-US" sz="2000" smtClean="0"/>
              <a:t>This rational choice is also placed within the social context of the offender</a:t>
            </a:r>
          </a:p>
          <a:p>
            <a:pPr lvl="2" eaLnBrk="1" hangingPunct="1">
              <a:lnSpc>
                <a:spcPct val="80000"/>
              </a:lnSpc>
            </a:pPr>
            <a:endParaRPr lang="en-US" altLang="en-US" sz="500" smtClean="0"/>
          </a:p>
          <a:p>
            <a:pPr lvl="2" eaLnBrk="1" hangingPunct="1">
              <a:lnSpc>
                <a:spcPct val="80000"/>
              </a:lnSpc>
            </a:pPr>
            <a:r>
              <a:rPr lang="en-US" altLang="en-US" sz="1800" smtClean="0"/>
              <a:t>White-collar settings are filled with lure and little oversight</a:t>
            </a:r>
          </a:p>
          <a:p>
            <a:pPr lvl="2" eaLnBrk="1" hangingPunct="1">
              <a:lnSpc>
                <a:spcPct val="80000"/>
              </a:lnSpc>
            </a:pPr>
            <a:endParaRPr lang="en-US" altLang="en-US" sz="500" smtClean="0"/>
          </a:p>
          <a:p>
            <a:pPr lvl="2" eaLnBrk="1" hangingPunct="1">
              <a:lnSpc>
                <a:spcPct val="80000"/>
              </a:lnSpc>
            </a:pPr>
            <a:r>
              <a:rPr lang="en-US" altLang="en-US" sz="1800" smtClean="0"/>
              <a:t>Individuals respond differently to opportunities (lure) depending on their internal self-restraints and their criminal predispositions</a:t>
            </a:r>
          </a:p>
          <a:p>
            <a:pPr lvl="2" eaLnBrk="1" hangingPunct="1">
              <a:lnSpc>
                <a:spcPct val="80000"/>
              </a:lnSpc>
            </a:pPr>
            <a:endParaRPr lang="en-US" altLang="en-US" sz="500" smtClean="0"/>
          </a:p>
          <a:p>
            <a:pPr lvl="2" eaLnBrk="1" hangingPunct="1">
              <a:lnSpc>
                <a:spcPct val="80000"/>
              </a:lnSpc>
            </a:pPr>
            <a:r>
              <a:rPr lang="en-US" altLang="en-US" sz="1800" smtClean="0"/>
              <a:t>Thus, the choice to offend is a product of lure,                                       oversight, and the internal restraints and motivation of                                    the offender</a:t>
            </a:r>
          </a:p>
          <a:p>
            <a:pPr lvl="1" eaLnBrk="1" hangingPunct="1">
              <a:lnSpc>
                <a:spcPct val="80000"/>
              </a:lnSpc>
            </a:pPr>
            <a:endParaRPr lang="en-US" altLang="en-US" sz="500" smtClean="0"/>
          </a:p>
          <a:p>
            <a:pPr lvl="1" eaLnBrk="1" hangingPunct="1">
              <a:lnSpc>
                <a:spcPct val="80000"/>
              </a:lnSpc>
            </a:pPr>
            <a:r>
              <a:rPr lang="en-US" altLang="en-US" sz="2000" smtClean="0"/>
              <a:t>White-collar offenders often pay more attention to the profits from their schemes than to the risk of being detected</a:t>
            </a:r>
          </a:p>
          <a:p>
            <a:pPr lvl="2" eaLnBrk="1" hangingPunct="1">
              <a:lnSpc>
                <a:spcPct val="80000"/>
              </a:lnSpc>
            </a:pPr>
            <a:endParaRPr lang="en-US" altLang="en-US" sz="500" smtClean="0"/>
          </a:p>
          <a:p>
            <a:pPr lvl="2" eaLnBrk="1" hangingPunct="1">
              <a:lnSpc>
                <a:spcPct val="80000"/>
              </a:lnSpc>
            </a:pPr>
            <a:r>
              <a:rPr lang="en-US" altLang="en-US" sz="1800" smtClean="0"/>
              <a:t>Benefits are easily seen as large, with little state oversight</a:t>
            </a:r>
          </a:p>
          <a:p>
            <a:pPr lvl="1" eaLnBrk="1" hangingPunct="1">
              <a:lnSpc>
                <a:spcPct val="80000"/>
              </a:lnSpc>
            </a:pPr>
            <a:endParaRPr lang="en-US" altLang="en-US" sz="500" smtClean="0"/>
          </a:p>
          <a:p>
            <a:pPr lvl="1" eaLnBrk="1" hangingPunct="1">
              <a:lnSpc>
                <a:spcPct val="80000"/>
              </a:lnSpc>
            </a:pPr>
            <a:r>
              <a:rPr lang="en-US" altLang="en-US" sz="2000" smtClean="0"/>
              <a:t>White-collar crime is committed when people estimate the payoff as greater than the risks or consequences of being caught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04800"/>
            <a:ext cx="7543800" cy="1295400"/>
          </a:xfrm>
        </p:spPr>
        <p:txBody>
          <a:bodyPr/>
          <a:lstStyle/>
          <a:p>
            <a:pPr eaLnBrk="1" hangingPunct="1"/>
            <a:r>
              <a:rPr lang="en-US" altLang="en-US" sz="3000" smtClean="0"/>
              <a:t>Theories of White-Collar Crime—  Shover and Hochstetler: “Choosing White-Collar Crime”</a:t>
            </a:r>
          </a:p>
        </p:txBody>
      </p:sp>
      <p:sp>
        <p:nvSpPr>
          <p:cNvPr id="40963" name="Rectangle 3"/>
          <p:cNvSpPr>
            <a:spLocks noGrp="1" noChangeArrowheads="1"/>
          </p:cNvSpPr>
          <p:nvPr>
            <p:ph idx="1"/>
          </p:nvPr>
        </p:nvSpPr>
        <p:spPr/>
        <p:txBody>
          <a:bodyPr/>
          <a:lstStyle/>
          <a:p>
            <a:pPr eaLnBrk="1" hangingPunct="1"/>
            <a:r>
              <a:rPr lang="en-US" altLang="en-US" smtClean="0"/>
              <a:t>Decision-making by respectable offenders</a:t>
            </a:r>
          </a:p>
          <a:p>
            <a:pPr lvl="1" eaLnBrk="1" hangingPunct="1"/>
            <a:endParaRPr lang="en-US" altLang="en-US" sz="500" smtClean="0"/>
          </a:p>
          <a:p>
            <a:pPr lvl="1" eaLnBrk="1" hangingPunct="1"/>
            <a:r>
              <a:rPr lang="en-US" altLang="en-US" smtClean="0"/>
              <a:t>The key in lowering white-collar crime is to use public policy to constrain individual decision-making so that those who consider crime do not find it to be a profitable option</a:t>
            </a:r>
          </a:p>
          <a:p>
            <a:pPr lvl="2" eaLnBrk="1" hangingPunct="1"/>
            <a:endParaRPr lang="en-US" altLang="en-US" sz="500" smtClean="0"/>
          </a:p>
          <a:p>
            <a:pPr lvl="2" eaLnBrk="1" hangingPunct="1"/>
            <a:r>
              <a:rPr lang="en-US" altLang="en-US" smtClean="0"/>
              <a:t>To determine the effectiveness of deterrence of white-collar crime, one needs to examine the subsequent, short-term effects of increased sanctions on specific types of white-collar offending</a:t>
            </a:r>
          </a:p>
          <a:p>
            <a:pPr lvl="3" eaLnBrk="1" hangingPunct="1"/>
            <a:endParaRPr lang="en-US" altLang="en-US" sz="500" smtClean="0"/>
          </a:p>
          <a:p>
            <a:pPr lvl="3" eaLnBrk="1" hangingPunct="1"/>
            <a:r>
              <a:rPr lang="en-US" altLang="en-US" smtClean="0"/>
              <a:t>The results are mixed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Summary</a:t>
            </a:r>
          </a:p>
        </p:txBody>
      </p:sp>
      <p:sp>
        <p:nvSpPr>
          <p:cNvPr id="41987" name="Rectangle 3"/>
          <p:cNvSpPr>
            <a:spLocks noGrp="1" noChangeArrowheads="1"/>
          </p:cNvSpPr>
          <p:nvPr>
            <p:ph idx="1"/>
          </p:nvPr>
        </p:nvSpPr>
        <p:spPr/>
        <p:txBody>
          <a:bodyPr/>
          <a:lstStyle/>
          <a:p>
            <a:pPr eaLnBrk="1" hangingPunct="1">
              <a:lnSpc>
                <a:spcPct val="90000"/>
              </a:lnSpc>
            </a:pPr>
            <a:r>
              <a:rPr lang="en-US" altLang="en-US" sz="2100" smtClean="0"/>
              <a:t>Sutherland introduced the concept and study of white-collar crime</a:t>
            </a:r>
          </a:p>
          <a:p>
            <a:pPr eaLnBrk="1" hangingPunct="1">
              <a:lnSpc>
                <a:spcPct val="90000"/>
              </a:lnSpc>
            </a:pPr>
            <a:endParaRPr lang="en-US" altLang="en-US" sz="500" smtClean="0"/>
          </a:p>
          <a:p>
            <a:pPr eaLnBrk="1" hangingPunct="1">
              <a:lnSpc>
                <a:spcPct val="90000"/>
              </a:lnSpc>
            </a:pPr>
            <a:r>
              <a:rPr lang="en-US" altLang="en-US" sz="2100" smtClean="0"/>
              <a:t>Many theorists since Sutherland have tried to explain why white-collar crime occurs</a:t>
            </a:r>
          </a:p>
          <a:p>
            <a:pPr lvl="1" eaLnBrk="1" hangingPunct="1">
              <a:lnSpc>
                <a:spcPct val="90000"/>
              </a:lnSpc>
            </a:pPr>
            <a:endParaRPr lang="en-US" altLang="en-US" sz="500" smtClean="0"/>
          </a:p>
          <a:p>
            <a:pPr lvl="1" eaLnBrk="1" hangingPunct="1">
              <a:lnSpc>
                <a:spcPct val="90000"/>
              </a:lnSpc>
            </a:pPr>
            <a:r>
              <a:rPr lang="en-US" altLang="en-US" sz="2000" smtClean="0"/>
              <a:t>Some argued that exposure to a criminal culture in a work setting was the cause (Sutherland)</a:t>
            </a:r>
          </a:p>
          <a:p>
            <a:pPr lvl="1" eaLnBrk="1" hangingPunct="1">
              <a:lnSpc>
                <a:spcPct val="90000"/>
              </a:lnSpc>
            </a:pPr>
            <a:endParaRPr lang="en-US" altLang="en-US" sz="500" smtClean="0"/>
          </a:p>
          <a:p>
            <a:pPr lvl="1" eaLnBrk="1" hangingPunct="1">
              <a:lnSpc>
                <a:spcPct val="90000"/>
              </a:lnSpc>
            </a:pPr>
            <a:r>
              <a:rPr lang="en-US" altLang="en-US" sz="2000" smtClean="0"/>
              <a:t>Others focused on the competitiveness of the corporate world</a:t>
            </a:r>
          </a:p>
          <a:p>
            <a:pPr lvl="1" eaLnBrk="1" hangingPunct="1">
              <a:lnSpc>
                <a:spcPct val="90000"/>
              </a:lnSpc>
            </a:pPr>
            <a:endParaRPr lang="en-US" altLang="en-US" sz="500" smtClean="0"/>
          </a:p>
          <a:p>
            <a:pPr lvl="1" eaLnBrk="1" hangingPunct="1">
              <a:lnSpc>
                <a:spcPct val="90000"/>
              </a:lnSpc>
            </a:pPr>
            <a:r>
              <a:rPr lang="en-US" altLang="en-US" sz="2000" smtClean="0"/>
              <a:t>Still others examined the opportunities for and lure of white-collar crime (Shover and Hochstetler)</a:t>
            </a:r>
          </a:p>
          <a:p>
            <a:pPr lvl="1" eaLnBrk="1" hangingPunct="1">
              <a:lnSpc>
                <a:spcPct val="90000"/>
              </a:lnSpc>
            </a:pPr>
            <a:endParaRPr lang="en-US" altLang="en-US" sz="500" smtClean="0"/>
          </a:p>
          <a:p>
            <a:pPr lvl="1" eaLnBrk="1" hangingPunct="1">
              <a:lnSpc>
                <a:spcPct val="90000"/>
              </a:lnSpc>
            </a:pPr>
            <a:r>
              <a:rPr lang="en-US" altLang="en-US" sz="2000" smtClean="0"/>
              <a:t>And finally, others explained white-collar crime by the decisions of offenders and their ability to rationalize the behavior or deny their guilt (Benson, Shover, and Hochstetler)</a:t>
            </a:r>
          </a:p>
          <a:p>
            <a:pPr lvl="1" eaLnBrk="1" hangingPunct="1">
              <a:lnSpc>
                <a:spcPct val="90000"/>
              </a:lnSpc>
            </a:pPr>
            <a:endParaRPr lang="en-US" alt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altLang="en-US" smtClean="0"/>
              <a:t>The “Discovery” of White-Collar Crime</a:t>
            </a:r>
          </a:p>
        </p:txBody>
      </p:sp>
      <p:sp>
        <p:nvSpPr>
          <p:cNvPr id="6147" name="Rectangle 3"/>
          <p:cNvSpPr>
            <a:spLocks noGrp="1" noChangeArrowheads="1"/>
          </p:cNvSpPr>
          <p:nvPr>
            <p:ph idx="1"/>
          </p:nvPr>
        </p:nvSpPr>
        <p:spPr/>
        <p:txBody>
          <a:bodyPr/>
          <a:lstStyle/>
          <a:p>
            <a:pPr eaLnBrk="1" hangingPunct="1"/>
            <a:r>
              <a:rPr lang="en-US" altLang="en-US" smtClean="0"/>
              <a:t>Criminological attention in white-collar criminality increased dramatically after the 1970s</a:t>
            </a:r>
          </a:p>
          <a:p>
            <a:pPr lvl="1" eaLnBrk="1" hangingPunct="1"/>
            <a:endParaRPr lang="en-US" altLang="en-US" sz="500" smtClean="0"/>
          </a:p>
          <a:p>
            <a:pPr lvl="1" eaLnBrk="1" hangingPunct="1"/>
            <a:r>
              <a:rPr lang="en-US" altLang="en-US" smtClean="0"/>
              <a:t>Rediscovered Sutherland’s work on white-collar crime</a:t>
            </a:r>
          </a:p>
          <a:p>
            <a:pPr lvl="1" eaLnBrk="1" hangingPunct="1"/>
            <a:endParaRPr lang="en-US" altLang="en-US" sz="500" smtClean="0"/>
          </a:p>
          <a:p>
            <a:pPr lvl="1" eaLnBrk="1" hangingPunct="1"/>
            <a:r>
              <a:rPr lang="en-US" altLang="en-US" smtClean="0"/>
              <a:t>White-collar crime now seen as a specialization in the field </a:t>
            </a:r>
          </a:p>
        </p:txBody>
      </p:sp>
      <p:pic>
        <p:nvPicPr>
          <p:cNvPr id="6148" name="Picture 4" descr="j0233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4876800"/>
            <a:ext cx="1876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Sutherland: “White-Collar Criminality”</a:t>
            </a:r>
          </a:p>
        </p:txBody>
      </p:sp>
      <p:sp>
        <p:nvSpPr>
          <p:cNvPr id="7171" name="Rectangle 3"/>
          <p:cNvSpPr>
            <a:spLocks noGrp="1" noChangeArrowheads="1"/>
          </p:cNvSpPr>
          <p:nvPr>
            <p:ph idx="1"/>
          </p:nvPr>
        </p:nvSpPr>
        <p:spPr>
          <a:xfrm>
            <a:off x="457200" y="1676400"/>
            <a:ext cx="8229600" cy="4411663"/>
          </a:xfrm>
        </p:spPr>
        <p:txBody>
          <a:bodyPr/>
          <a:lstStyle/>
          <a:p>
            <a:pPr eaLnBrk="1" hangingPunct="1">
              <a:lnSpc>
                <a:spcPct val="80000"/>
              </a:lnSpc>
            </a:pPr>
            <a:r>
              <a:rPr lang="en-US" altLang="en-US" sz="2000" smtClean="0"/>
              <a:t>Sutherland worked for more than a decade collecting relevant materials (since 1928) before setting up his concept of white-collar crime or crime related to business</a:t>
            </a:r>
          </a:p>
          <a:p>
            <a:pPr eaLnBrk="1" hangingPunct="1">
              <a:lnSpc>
                <a:spcPct val="80000"/>
              </a:lnSpc>
            </a:pPr>
            <a:endParaRPr lang="en-US" altLang="en-US" sz="400" smtClean="0"/>
          </a:p>
          <a:p>
            <a:pPr eaLnBrk="1" hangingPunct="1">
              <a:lnSpc>
                <a:spcPct val="80000"/>
              </a:lnSpc>
            </a:pPr>
            <a:r>
              <a:rPr lang="en-US" altLang="en-US" sz="2000" smtClean="0"/>
              <a:t>Claimed criminality in business was expressed most frequently in the form of misrepresentation in financial statements, manipulation of the stock exchange, commercial bribery, bribery of public officials, misrepresentation in advertising, embezzlement, etc.</a:t>
            </a:r>
          </a:p>
          <a:p>
            <a:pPr eaLnBrk="1" hangingPunct="1">
              <a:lnSpc>
                <a:spcPct val="80000"/>
              </a:lnSpc>
            </a:pPr>
            <a:endParaRPr lang="en-US" altLang="en-US" sz="400" smtClean="0"/>
          </a:p>
          <a:p>
            <a:pPr eaLnBrk="1" hangingPunct="1">
              <a:lnSpc>
                <a:spcPct val="80000"/>
              </a:lnSpc>
            </a:pPr>
            <a:r>
              <a:rPr lang="en-US" altLang="en-US" sz="2000" smtClean="0"/>
              <a:t>Presented his work at a meeting of sociologists and economists in 1939 and published it in 1940</a:t>
            </a:r>
          </a:p>
          <a:p>
            <a:pPr lvl="1" eaLnBrk="1" hangingPunct="1">
              <a:lnSpc>
                <a:spcPct val="80000"/>
              </a:lnSpc>
            </a:pPr>
            <a:endParaRPr lang="en-US" altLang="en-US" sz="500" smtClean="0"/>
          </a:p>
          <a:p>
            <a:pPr lvl="1" eaLnBrk="1" hangingPunct="1">
              <a:lnSpc>
                <a:spcPct val="80000"/>
              </a:lnSpc>
            </a:pPr>
            <a:r>
              <a:rPr lang="en-US" altLang="en-US" sz="2200" smtClean="0"/>
              <a:t>This work deemed him the father of white-collar crime</a:t>
            </a:r>
          </a:p>
          <a:p>
            <a:pPr lvl="1" eaLnBrk="1" hangingPunct="1">
              <a:lnSpc>
                <a:spcPct val="80000"/>
              </a:lnSpc>
            </a:pPr>
            <a:endParaRPr lang="en-US" altLang="en-US" sz="500" smtClean="0"/>
          </a:p>
          <a:p>
            <a:pPr lvl="1" eaLnBrk="1" hangingPunct="1">
              <a:lnSpc>
                <a:spcPct val="80000"/>
              </a:lnSpc>
            </a:pPr>
            <a:r>
              <a:rPr lang="en-US" altLang="en-US" sz="2200" smtClean="0"/>
              <a:t>Argued his intent was scientific in that traditional theories that explain lower-class crime cannot explain business crime</a:t>
            </a:r>
          </a:p>
          <a:p>
            <a:pPr lvl="1" eaLnBrk="1" hangingPunct="1">
              <a:lnSpc>
                <a:spcPct val="80000"/>
              </a:lnSpc>
            </a:pPr>
            <a:endParaRPr lang="en-US" altLang="en-US" sz="600" smtClean="0"/>
          </a:p>
          <a:p>
            <a:pPr lvl="2" eaLnBrk="1" hangingPunct="1">
              <a:lnSpc>
                <a:spcPct val="80000"/>
              </a:lnSpc>
            </a:pPr>
            <a:r>
              <a:rPr lang="en-US" altLang="en-US" sz="1800" smtClean="0"/>
              <a:t>Claimed he had no intention of reforming the business world</a:t>
            </a:r>
          </a:p>
          <a:p>
            <a:pPr lvl="1" eaLnBrk="1" hangingPunct="1">
              <a:lnSpc>
                <a:spcPct val="80000"/>
              </a:lnSpc>
            </a:pPr>
            <a:endParaRPr lang="en-US" altLang="en-US" sz="2200" smtClean="0"/>
          </a:p>
          <a:p>
            <a:pPr lvl="2" eaLnBrk="1" hangingPunct="1">
              <a:lnSpc>
                <a:spcPct val="80000"/>
              </a:lnSpc>
              <a:buFont typeface="Wingdings" pitchFamily="2" charset="2"/>
              <a:buNone/>
            </a:pPr>
            <a:endParaRPr lang="en-US" altLang="en-US" sz="1700" smtClean="0"/>
          </a:p>
          <a:p>
            <a:pPr lvl="1" eaLnBrk="1" hangingPunct="1">
              <a:lnSpc>
                <a:spcPct val="80000"/>
              </a:lnSpc>
            </a:pPr>
            <a:endParaRPr lang="en-US" altLang="en-US" sz="2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Sutherland: “White-Collar Criminality”</a:t>
            </a:r>
          </a:p>
        </p:txBody>
      </p:sp>
      <p:sp>
        <p:nvSpPr>
          <p:cNvPr id="8195" name="Rectangle 3"/>
          <p:cNvSpPr>
            <a:spLocks noGrp="1" noChangeArrowheads="1"/>
          </p:cNvSpPr>
          <p:nvPr>
            <p:ph idx="1"/>
          </p:nvPr>
        </p:nvSpPr>
        <p:spPr/>
        <p:txBody>
          <a:bodyPr/>
          <a:lstStyle/>
          <a:p>
            <a:pPr eaLnBrk="1" hangingPunct="1"/>
            <a:r>
              <a:rPr lang="en-US" altLang="en-US" sz="2600" smtClean="0"/>
              <a:t>“White-collar” was the term used to describe respected members of the community in trusted occupational positions</a:t>
            </a:r>
          </a:p>
          <a:p>
            <a:pPr eaLnBrk="1" hangingPunct="1"/>
            <a:endParaRPr lang="en-US" altLang="en-US" sz="500" smtClean="0"/>
          </a:p>
          <a:p>
            <a:pPr eaLnBrk="1" hangingPunct="1"/>
            <a:r>
              <a:rPr lang="en-US" altLang="en-US" sz="2600" smtClean="0"/>
              <a:t>White-collar crime is defined as a crime committed by a person of respectability and high social status in the course of an occupation</a:t>
            </a:r>
          </a:p>
          <a:p>
            <a:pPr lvl="1" eaLnBrk="1" hangingPunct="1"/>
            <a:endParaRPr lang="en-US" altLang="en-US" sz="500" smtClean="0"/>
          </a:p>
          <a:p>
            <a:pPr lvl="1" eaLnBrk="1" hangingPunct="1"/>
            <a:r>
              <a:rPr lang="en-US" altLang="en-US" sz="2200" smtClean="0"/>
              <a:t>This definition is intentionally vague with                          many scholars still debating what conduct                            should be called white-collar crime</a:t>
            </a:r>
          </a:p>
        </p:txBody>
      </p:sp>
      <p:pic>
        <p:nvPicPr>
          <p:cNvPr id="8196" name="Picture 5" descr="MCj044061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648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Sutherland: “White-Collar Criminality”</a:t>
            </a:r>
          </a:p>
        </p:txBody>
      </p:sp>
      <p:sp>
        <p:nvSpPr>
          <p:cNvPr id="9219" name="Rectangle 3"/>
          <p:cNvSpPr>
            <a:spLocks noGrp="1" noChangeArrowheads="1"/>
          </p:cNvSpPr>
          <p:nvPr>
            <p:ph idx="1"/>
          </p:nvPr>
        </p:nvSpPr>
        <p:spPr/>
        <p:txBody>
          <a:bodyPr/>
          <a:lstStyle/>
          <a:p>
            <a:pPr marL="571500" indent="-571500" eaLnBrk="1" hangingPunct="1">
              <a:lnSpc>
                <a:spcPct val="90000"/>
              </a:lnSpc>
            </a:pPr>
            <a:r>
              <a:rPr lang="en-US" altLang="en-US" sz="2600" smtClean="0"/>
              <a:t>Sutherland offered two distinct criteria for white-collar crime in his 1940 work:</a:t>
            </a:r>
          </a:p>
          <a:p>
            <a:pPr marL="571500" indent="-571500" eaLnBrk="1" hangingPunct="1">
              <a:lnSpc>
                <a:spcPct val="90000"/>
              </a:lnSpc>
            </a:pPr>
            <a:endParaRPr lang="en-US" altLang="en-US" sz="500" smtClean="0"/>
          </a:p>
          <a:p>
            <a:pPr marL="839788" lvl="1" indent="-495300" eaLnBrk="1" hangingPunct="1">
              <a:lnSpc>
                <a:spcPct val="90000"/>
              </a:lnSpc>
              <a:buFont typeface="Wingdings" pitchFamily="2" charset="2"/>
              <a:buAutoNum type="arabicPeriod"/>
            </a:pPr>
            <a:r>
              <a:rPr lang="en-US" altLang="en-US" sz="2200" smtClean="0"/>
              <a:t>The crime had to occur in the course of the person’s occupation</a:t>
            </a:r>
          </a:p>
          <a:p>
            <a:pPr marL="839788" lvl="1" indent="-495300" eaLnBrk="1" hangingPunct="1">
              <a:lnSpc>
                <a:spcPct val="90000"/>
              </a:lnSpc>
              <a:buFont typeface="Wingdings" pitchFamily="2" charset="2"/>
              <a:buAutoNum type="arabicPeriod"/>
            </a:pPr>
            <a:endParaRPr lang="en-US" altLang="en-US" sz="500" smtClean="0"/>
          </a:p>
          <a:p>
            <a:pPr marL="839788" lvl="1" indent="-495300" eaLnBrk="1" hangingPunct="1">
              <a:lnSpc>
                <a:spcPct val="90000"/>
              </a:lnSpc>
              <a:buFont typeface="Wingdings" pitchFamily="2" charset="2"/>
              <a:buAutoNum type="arabicPeriod"/>
            </a:pPr>
            <a:r>
              <a:rPr lang="en-US" altLang="en-US" sz="2200" smtClean="0"/>
              <a:t>The crime had to be committed by a person of respectability and high social status</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z="2100" smtClean="0"/>
              <a:t>Sutherland wanted to focus on the crimes of the rich and powerful</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z="2100" smtClean="0"/>
              <a:t>This criteria causes much difficulty because hard to determine how much respectability a person must possess for it to be white-collar crime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Sutherland: “White-Collar Criminality”</a:t>
            </a:r>
          </a:p>
        </p:txBody>
      </p:sp>
      <p:sp>
        <p:nvSpPr>
          <p:cNvPr id="10243" name="Rectangle 3"/>
          <p:cNvSpPr>
            <a:spLocks noGrp="1" noChangeArrowheads="1"/>
          </p:cNvSpPr>
          <p:nvPr>
            <p:ph idx="1"/>
          </p:nvPr>
        </p:nvSpPr>
        <p:spPr/>
        <p:txBody>
          <a:bodyPr/>
          <a:lstStyle/>
          <a:p>
            <a:pPr marL="571500" indent="-571500" eaLnBrk="1" hangingPunct="1">
              <a:lnSpc>
                <a:spcPct val="90000"/>
              </a:lnSpc>
            </a:pPr>
            <a:r>
              <a:rPr lang="en-US" altLang="en-US" smtClean="0"/>
              <a:t>Argued the varied types of white-collar crime could be reduced to two categories:</a:t>
            </a:r>
          </a:p>
          <a:p>
            <a:pPr marL="839788" lvl="1" indent="-495300" eaLnBrk="1" hangingPunct="1">
              <a:lnSpc>
                <a:spcPct val="90000"/>
              </a:lnSpc>
              <a:buFont typeface="Wingdings" pitchFamily="2" charset="2"/>
              <a:buAutoNum type="arabicPeriod"/>
            </a:pPr>
            <a:endParaRPr lang="en-US" altLang="en-US" sz="500" smtClean="0"/>
          </a:p>
          <a:p>
            <a:pPr marL="839788" lvl="1" indent="-495300" eaLnBrk="1" hangingPunct="1">
              <a:lnSpc>
                <a:spcPct val="90000"/>
              </a:lnSpc>
              <a:buFont typeface="Wingdings" pitchFamily="2" charset="2"/>
              <a:buAutoNum type="arabicPeriod"/>
            </a:pPr>
            <a:r>
              <a:rPr lang="en-US" altLang="en-US" smtClean="0"/>
              <a:t>Misrepresentation of asset values </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mtClean="0"/>
              <a:t>Examples: fraud, swindling</a:t>
            </a:r>
          </a:p>
          <a:p>
            <a:pPr marL="1131888" lvl="2" indent="-438150" eaLnBrk="1" hangingPunct="1">
              <a:lnSpc>
                <a:spcPct val="90000"/>
              </a:lnSpc>
            </a:pPr>
            <a:endParaRPr lang="en-US" altLang="en-US" sz="500" smtClean="0"/>
          </a:p>
          <a:p>
            <a:pPr marL="839788" lvl="1" indent="-495300" eaLnBrk="1" hangingPunct="1">
              <a:lnSpc>
                <a:spcPct val="90000"/>
              </a:lnSpc>
              <a:buFont typeface="Wingdings" pitchFamily="2" charset="2"/>
              <a:buAutoNum type="arabicPeriod"/>
            </a:pPr>
            <a:endParaRPr lang="en-US" altLang="en-US" sz="500" smtClean="0"/>
          </a:p>
          <a:p>
            <a:pPr marL="839788" lvl="1" indent="-495300" eaLnBrk="1" hangingPunct="1">
              <a:lnSpc>
                <a:spcPct val="90000"/>
              </a:lnSpc>
              <a:buFont typeface="Wingdings" pitchFamily="2" charset="2"/>
              <a:buAutoNum type="arabicPeriod"/>
            </a:pPr>
            <a:r>
              <a:rPr lang="en-US" altLang="en-US" smtClean="0"/>
              <a:t>Duplicity in the manipulation of power</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mtClean="0"/>
              <a:t>Example: double-cross</a:t>
            </a:r>
          </a:p>
          <a:p>
            <a:pPr marL="1131888" lvl="2" indent="-438150" eaLnBrk="1" hangingPunct="1">
              <a:lnSpc>
                <a:spcPct val="90000"/>
              </a:lnSpc>
            </a:pPr>
            <a:endParaRPr lang="en-US" altLang="en-US" sz="500" smtClean="0"/>
          </a:p>
          <a:p>
            <a:pPr marL="1131888" lvl="2" indent="-438150" eaLnBrk="1" hangingPunct="1">
              <a:lnSpc>
                <a:spcPct val="90000"/>
              </a:lnSpc>
            </a:pPr>
            <a:r>
              <a:rPr lang="en-US" altLang="en-US" smtClean="0"/>
              <a:t>Offender holds two antagonistic positions </a:t>
            </a:r>
          </a:p>
          <a:p>
            <a:pPr marL="1370013" lvl="3" indent="-381000" eaLnBrk="1" hangingPunct="1">
              <a:lnSpc>
                <a:spcPct val="90000"/>
              </a:lnSpc>
            </a:pPr>
            <a:endParaRPr lang="en-US" altLang="en-US" sz="600" smtClean="0"/>
          </a:p>
          <a:p>
            <a:pPr marL="1370013" lvl="3" indent="-381000" eaLnBrk="1" hangingPunct="1">
              <a:lnSpc>
                <a:spcPct val="90000"/>
              </a:lnSpc>
            </a:pPr>
            <a:r>
              <a:rPr lang="en-US" altLang="en-US" smtClean="0"/>
              <a:t>The trust of one position is violated in the interest of the other position</a:t>
            </a:r>
          </a:p>
        </p:txBody>
      </p:sp>
      <p:pic>
        <p:nvPicPr>
          <p:cNvPr id="10244" name="Picture 4" descr="MCBD07032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2895600"/>
            <a:ext cx="1692275"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Sutherland: “White-Collar Criminality”</a:t>
            </a:r>
          </a:p>
        </p:txBody>
      </p:sp>
      <p:sp>
        <p:nvSpPr>
          <p:cNvPr id="11267" name="Rectangle 3"/>
          <p:cNvSpPr>
            <a:spLocks noGrp="1" noChangeArrowheads="1"/>
          </p:cNvSpPr>
          <p:nvPr>
            <p:ph idx="1"/>
          </p:nvPr>
        </p:nvSpPr>
        <p:spPr>
          <a:xfrm>
            <a:off x="457200" y="1719263"/>
            <a:ext cx="8229600" cy="4833937"/>
          </a:xfrm>
        </p:spPr>
        <p:txBody>
          <a:bodyPr/>
          <a:lstStyle/>
          <a:p>
            <a:pPr eaLnBrk="1" hangingPunct="1"/>
            <a:r>
              <a:rPr lang="en-US" altLang="en-US" sz="3100" smtClean="0"/>
              <a:t>Sutherland addressed what should be considered white-collar crime</a:t>
            </a:r>
          </a:p>
          <a:p>
            <a:pPr eaLnBrk="1" hangingPunct="1"/>
            <a:endParaRPr lang="en-US" altLang="en-US" sz="400" smtClean="0"/>
          </a:p>
          <a:p>
            <a:pPr lvl="1" eaLnBrk="1" hangingPunct="1"/>
            <a:r>
              <a:rPr lang="en-US" altLang="en-US" sz="2800" smtClean="0"/>
              <a:t>Some argue that research should only focus on those acts that have resulted in a conviction in a criminal court</a:t>
            </a:r>
          </a:p>
          <a:p>
            <a:pPr lvl="1" eaLnBrk="1" hangingPunct="1"/>
            <a:endParaRPr lang="en-US" altLang="en-US" sz="500" smtClean="0"/>
          </a:p>
          <a:p>
            <a:pPr lvl="2" eaLnBrk="1" hangingPunct="1"/>
            <a:r>
              <a:rPr lang="en-US" altLang="en-US" sz="2500" smtClean="0"/>
              <a:t>Sutherland rejected this view</a:t>
            </a:r>
          </a:p>
          <a:p>
            <a:pPr lvl="3" eaLnBrk="1" hangingPunct="1"/>
            <a:endParaRPr lang="en-US" altLang="en-US" sz="500" smtClean="0"/>
          </a:p>
          <a:p>
            <a:pPr lvl="3" eaLnBrk="1" hangingPunct="1"/>
            <a:r>
              <a:rPr lang="en-US" altLang="en-US" smtClean="0"/>
              <a:t>Realized many harms perpetrated by companies were not treated as crimes and they could escape criminal prosecution because they had the power to shape the laws passed and how the statutes were enforced</a:t>
            </a:r>
          </a:p>
          <a:p>
            <a:pPr lvl="2" eaLnBrk="1" hangingPunct="1"/>
            <a:endParaRPr lang="en-US" altLang="en-US" sz="600" smtClean="0"/>
          </a:p>
          <a:p>
            <a:pPr lvl="3"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1568</TotalTime>
  <Words>3088</Words>
  <Application>Microsoft Office PowerPoint</Application>
  <PresentationFormat>On-screen Show (4:3)</PresentationFormat>
  <Paragraphs>476</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Wingdings</vt:lpstr>
      <vt:lpstr>Calibri</vt:lpstr>
      <vt:lpstr>Clarity</vt:lpstr>
      <vt:lpstr>Theories of White-Collar Crime</vt:lpstr>
      <vt:lpstr>The “Discovery” of White-Collar Crime</vt:lpstr>
      <vt:lpstr>The “Discovery” of White-Collar Crime</vt:lpstr>
      <vt:lpstr>The “Discovery” of White-Collar Crime</vt:lpstr>
      <vt:lpstr>Sutherland: “White-Collar Criminality”</vt:lpstr>
      <vt:lpstr>Sutherland: “White-Collar Criminality”</vt:lpstr>
      <vt:lpstr>Sutherland: “White-Collar Criminality”</vt:lpstr>
      <vt:lpstr>Sutherland: “White-Collar Criminality”</vt:lpstr>
      <vt:lpstr>Sutherland: “White-Collar Criminality”</vt:lpstr>
      <vt:lpstr>Sutherland: “White-Collar Criminality”</vt:lpstr>
      <vt:lpstr>Sutherland: “White-Collar Criminality”</vt:lpstr>
      <vt:lpstr>Sutherland: “White-Collar Criminality” and The Importance of Studying White-Collar Crime</vt:lpstr>
      <vt:lpstr>Sutherland: “White-Collar Criminality” and The Importance of Studying White-Collar Crime</vt:lpstr>
      <vt:lpstr>Sutherland: “White-Collar Criminality” and The Importance of Studying White-Collar Crime</vt:lpstr>
      <vt:lpstr>Sutherland: “White-Collar Criminality” and the Importance of Studying White-Collar Crime</vt:lpstr>
      <vt:lpstr>Sutherland: “White-Collar Criminality”</vt:lpstr>
      <vt:lpstr>Sutherland’s Book: White Collar Crime </vt:lpstr>
      <vt:lpstr>Theories of White-Collar Crime</vt:lpstr>
      <vt:lpstr>Theories of White-Collar Crime</vt:lpstr>
      <vt:lpstr>Theories of White-Collar Crime</vt:lpstr>
      <vt:lpstr>Theories of White-Collar Crime</vt:lpstr>
      <vt:lpstr>Theories of White-Collar Crime</vt:lpstr>
      <vt:lpstr>Theories of White-Collar Crime— Shover and Hochstetler: “Choosing White-Collar Crime”</vt:lpstr>
      <vt:lpstr>Theories of White-Collar Crime— Shover and Hochstetler: “Choosing White-Collar Crime”</vt:lpstr>
      <vt:lpstr>Theories of White-Collar Crime— Shover and Hochstetler: “Choosing White-Collar Crime”</vt:lpstr>
      <vt:lpstr>Theories of White-Collar Crime— Shover and Hochstetler: “Choosing White-Collar Crime”</vt:lpstr>
      <vt:lpstr>Theories of White-Collar Crime— Shover and Hochstetler: “Choosing White-Collar Crime”</vt:lpstr>
      <vt:lpstr>Theories of White-Collar Crime</vt:lpstr>
      <vt:lpstr>Theories of White-Collar Crime</vt:lpstr>
      <vt:lpstr>Theories of White-Collar Crime—  Benson: “Denying a Guilty Mind”</vt:lpstr>
      <vt:lpstr>Theories of White-Collar Crime—  Benson: “Denying a Guilty Mind”</vt:lpstr>
      <vt:lpstr>Theories of White-Collar Crime—  Benson: “Denying a Guilty Mind”</vt:lpstr>
      <vt:lpstr>Theories of White-Collar Crime—  Benson: “Denying a Guilty Mind”</vt:lpstr>
      <vt:lpstr>Theories of White-Collar Crime—  Benson: “Denying a Guilty Mind”</vt:lpstr>
      <vt:lpstr>Theories of White-Collar Crime— Benson: “Denying a Guilty Mind”</vt:lpstr>
      <vt:lpstr>Theories of White-Collar Crime—  Shover and Hochstetler: “Choosing White-Collar Crime”</vt:lpstr>
      <vt:lpstr>Theories of White-Collar Crime—  Shover and Hochstetler: “Choosing White-Collar Crime”</vt:lpstr>
      <vt:lpstr>Theories of White-Collar Crime—  Shover and Hochstetler: “Choosing White-Collar Crime”</vt:lpstr>
      <vt:lpstr>Summary</vt:lpstr>
    </vt:vector>
  </TitlesOfParts>
  <Company>negative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dc:creator>
  <cp:lastModifiedBy>Admin</cp:lastModifiedBy>
  <cp:revision>24</cp:revision>
  <dcterms:created xsi:type="dcterms:W3CDTF">2009-08-26T14:33:40Z</dcterms:created>
  <dcterms:modified xsi:type="dcterms:W3CDTF">2014-03-25T00:16:08Z</dcterms:modified>
</cp:coreProperties>
</file>